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306" r:id="rId5"/>
    <p:sldId id="287" r:id="rId6"/>
    <p:sldId id="259" r:id="rId7"/>
    <p:sldId id="260" r:id="rId8"/>
    <p:sldId id="262" r:id="rId9"/>
    <p:sldId id="263" r:id="rId10"/>
    <p:sldId id="288" r:id="rId11"/>
    <p:sldId id="289" r:id="rId12"/>
    <p:sldId id="296" r:id="rId13"/>
    <p:sldId id="297" r:id="rId14"/>
    <p:sldId id="298" r:id="rId15"/>
    <p:sldId id="299" r:id="rId16"/>
    <p:sldId id="300" r:id="rId17"/>
    <p:sldId id="301" r:id="rId18"/>
    <p:sldId id="302" r:id="rId19"/>
    <p:sldId id="303" r:id="rId20"/>
    <p:sldId id="295" r:id="rId21"/>
    <p:sldId id="305" r:id="rId22"/>
    <p:sldId id="284" r:id="rId23"/>
    <p:sldId id="285" r:id="rId24"/>
    <p:sldId id="286" r:id="rId25"/>
    <p:sldId id="307"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83" d="100"/>
          <a:sy n="83" d="100"/>
        </p:scale>
        <p:origin x="408" y="54"/>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9/20/2025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transition spd="med">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9/20/2025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transition spd="med">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9/20/2025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transition spd="med">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9/20/2025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transition spd="med">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9/20/2025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transition spd="med">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9/20/2025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transition spd="med">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9/20/2025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transition spd="med">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9/20/2025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transition spd="med">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9/20/2025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transition spd="med">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9/20/2025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transition spd="med">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9/20/2025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transition spd="med">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9/20/2025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wipe/>
  </p:transition>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709467" y="2807899"/>
            <a:ext cx="7772400" cy="1470025"/>
          </a:xfrm>
        </p:spPr>
        <p:txBody>
          <a:bodyPr>
            <a:normAutofit fontScale="90000"/>
          </a:bodyPr>
          <a:lstStyle/>
          <a:p>
            <a:r>
              <a:rPr dirty="0">
                <a:solidFill>
                  <a:schemeClr val="bg1"/>
                </a:solidFill>
                <a:latin typeface="Amasis MT Pro Black" panose="020F0502020204030204" pitchFamily="18" charset="0"/>
              </a:rPr>
              <a:t>SQL Project On</a:t>
            </a:r>
          </a:p>
          <a:p>
            <a:r>
              <a:rPr dirty="0">
                <a:solidFill>
                  <a:schemeClr val="bg1"/>
                </a:solidFill>
                <a:latin typeface="Amasis MT Pro Black" panose="020F0502020204030204" pitchFamily="18" charset="0"/>
              </a:rPr>
              <a:t>Food Delivery Data Analysis</a:t>
            </a:r>
          </a:p>
        </p:txBody>
      </p:sp>
      <p:sp>
        <p:nvSpPr>
          <p:cNvPr id="3" name="TextBox 2">
            <a:extLst>
              <a:ext uri="{FF2B5EF4-FFF2-40B4-BE49-F238E27FC236}">
                <a16:creationId xmlns:a16="http://schemas.microsoft.com/office/drawing/2014/main" id="{A0B89959-29B5-C68F-EC1B-DF78176C6118}"/>
              </a:ext>
            </a:extLst>
          </p:cNvPr>
          <p:cNvSpPr txBox="1"/>
          <p:nvPr/>
        </p:nvSpPr>
        <p:spPr>
          <a:xfrm>
            <a:off x="6377798" y="4997570"/>
            <a:ext cx="3317896" cy="738664"/>
          </a:xfrm>
          <a:prstGeom prst="rect">
            <a:avLst/>
          </a:prstGeom>
          <a:noFill/>
        </p:spPr>
        <p:txBody>
          <a:bodyPr wrap="none" rtlCol="0">
            <a:spAutoFit/>
          </a:bodyPr>
          <a:lstStyle/>
          <a:p>
            <a:r>
              <a:rPr lang="en-US" sz="2400" b="1" dirty="0">
                <a:solidFill>
                  <a:schemeClr val="tx2">
                    <a:lumMod val="75000"/>
                  </a:schemeClr>
                </a:solidFill>
              </a:rPr>
              <a:t>BY : RAVINDRA NADH . Y</a:t>
            </a:r>
          </a:p>
          <a:p>
            <a:endParaRPr lang="en-IN" b="1" dirty="0"/>
          </a:p>
        </p:txBody>
      </p:sp>
      <p:sp>
        <p:nvSpPr>
          <p:cNvPr id="8" name="Rectangle 1">
            <a:extLst>
              <a:ext uri="{FF2B5EF4-FFF2-40B4-BE49-F238E27FC236}">
                <a16:creationId xmlns:a16="http://schemas.microsoft.com/office/drawing/2014/main" id="{31922ED0-7976-CD74-283C-29C25AD28CFC}"/>
              </a:ext>
            </a:extLst>
          </p:cNvPr>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cSld>
  <p:clrMapOvr>
    <a:masterClrMapping/>
  </p:clrMapOvr>
  <p:transition spd="med">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t="-1000" r="-1000"/>
          </a:stretch>
        </a:blipFill>
        <a:effectLst/>
      </p:bgPr>
    </p:bg>
    <p:spTree>
      <p:nvGrpSpPr>
        <p:cNvPr id="1" name="">
          <a:extLst>
            <a:ext uri="{FF2B5EF4-FFF2-40B4-BE49-F238E27FC236}">
              <a16:creationId xmlns:a16="http://schemas.microsoft.com/office/drawing/2014/main" id="{87805AC2-77C6-3B98-B1E1-F56EC50919BC}"/>
            </a:ext>
          </a:extLst>
        </p:cNvPr>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93CA00F-F011-9D5A-90D8-78DC984DD01F}"/>
              </a:ext>
            </a:extLst>
          </p:cNvPr>
          <p:cNvPicPr>
            <a:picLocks noGrp="1" noChangeAspect="1"/>
          </p:cNvPicPr>
          <p:nvPr>
            <p:ph idx="1"/>
          </p:nvPr>
        </p:nvPicPr>
        <p:blipFill>
          <a:blip r:embed="rId3"/>
          <a:stretch>
            <a:fillRect/>
          </a:stretch>
        </p:blipFill>
        <p:spPr>
          <a:xfrm>
            <a:off x="2139972" y="1471689"/>
            <a:ext cx="2823094" cy="1083147"/>
          </a:xfrm>
          <a:prstGeom prst="rect">
            <a:avLst/>
          </a:prstGeom>
        </p:spPr>
      </p:pic>
      <p:pic>
        <p:nvPicPr>
          <p:cNvPr id="9" name="Picture 8">
            <a:extLst>
              <a:ext uri="{FF2B5EF4-FFF2-40B4-BE49-F238E27FC236}">
                <a16:creationId xmlns:a16="http://schemas.microsoft.com/office/drawing/2014/main" id="{48A98B4F-0BFE-52AC-64C3-472F90A4FE20}"/>
              </a:ext>
            </a:extLst>
          </p:cNvPr>
          <p:cNvPicPr>
            <a:picLocks noChangeAspect="1"/>
          </p:cNvPicPr>
          <p:nvPr/>
        </p:nvPicPr>
        <p:blipFill>
          <a:blip r:embed="rId4"/>
          <a:stretch>
            <a:fillRect/>
          </a:stretch>
        </p:blipFill>
        <p:spPr>
          <a:xfrm>
            <a:off x="6837503" y="1531615"/>
            <a:ext cx="2933721" cy="1066808"/>
          </a:xfrm>
          <a:prstGeom prst="rect">
            <a:avLst/>
          </a:prstGeom>
        </p:spPr>
      </p:pic>
      <p:pic>
        <p:nvPicPr>
          <p:cNvPr id="13" name="Picture 12">
            <a:extLst>
              <a:ext uri="{FF2B5EF4-FFF2-40B4-BE49-F238E27FC236}">
                <a16:creationId xmlns:a16="http://schemas.microsoft.com/office/drawing/2014/main" id="{F7F53E80-3F70-C30C-A58A-D8739C01BCDC}"/>
              </a:ext>
            </a:extLst>
          </p:cNvPr>
          <p:cNvPicPr>
            <a:picLocks noChangeAspect="1"/>
          </p:cNvPicPr>
          <p:nvPr/>
        </p:nvPicPr>
        <p:blipFill>
          <a:blip r:embed="rId5"/>
          <a:stretch>
            <a:fillRect/>
          </a:stretch>
        </p:blipFill>
        <p:spPr>
          <a:xfrm>
            <a:off x="1734432" y="3981454"/>
            <a:ext cx="4743485" cy="1104908"/>
          </a:xfrm>
          <a:prstGeom prst="rect">
            <a:avLst/>
          </a:prstGeom>
        </p:spPr>
      </p:pic>
      <p:sp>
        <p:nvSpPr>
          <p:cNvPr id="14" name="Title 1"/>
          <p:cNvSpPr>
            <a:spLocks noGrp="1"/>
          </p:cNvSpPr>
          <p:nvPr>
            <p:ph type="title"/>
          </p:nvPr>
        </p:nvSpPr>
        <p:spPr>
          <a:xfrm>
            <a:off x="1330005" y="230766"/>
            <a:ext cx="8229600" cy="1143000"/>
          </a:xfrm>
        </p:spPr>
        <p:txBody>
          <a:bodyPr>
            <a:normAutofit fontScale="90000"/>
          </a:bodyPr>
          <a:lstStyle/>
          <a:p>
            <a:r>
              <a:rPr sz="2400" b="1" dirty="0"/>
              <a:t>Q2:</a:t>
            </a:r>
            <a:r>
              <a:rPr lang="en-US" sz="2400" b="1" dirty="0"/>
              <a:t>If we want to promote only the best-performing restaurants, which are the top 5 restaurants based on customer ratings?</a:t>
            </a:r>
            <a:endParaRPr sz="2400" b="1" dirty="0"/>
          </a:p>
        </p:txBody>
      </p:sp>
      <p:sp>
        <p:nvSpPr>
          <p:cNvPr id="15" name="Title 1"/>
          <p:cNvSpPr txBox="1">
            <a:spLocks/>
          </p:cNvSpPr>
          <p:nvPr/>
        </p:nvSpPr>
        <p:spPr>
          <a:xfrm>
            <a:off x="805134" y="2698138"/>
            <a:ext cx="10397704"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b="1" dirty="0"/>
              <a:t>Q3: To measure customer loyalty, how many orders has each customer placed so far?</a:t>
            </a:r>
          </a:p>
        </p:txBody>
      </p:sp>
      <p:sp>
        <p:nvSpPr>
          <p:cNvPr id="16" name="TextBox 15">
            <a:extLst>
              <a:ext uri="{FF2B5EF4-FFF2-40B4-BE49-F238E27FC236}">
                <a16:creationId xmlns:a16="http://schemas.microsoft.com/office/drawing/2014/main" id="{F262BF99-B804-56F0-CCDA-EBD2C4AF8DD9}"/>
              </a:ext>
            </a:extLst>
          </p:cNvPr>
          <p:cNvSpPr txBox="1"/>
          <p:nvPr/>
        </p:nvSpPr>
        <p:spPr>
          <a:xfrm>
            <a:off x="1696515" y="3574732"/>
            <a:ext cx="838115" cy="369332"/>
          </a:xfrm>
          <a:prstGeom prst="rect">
            <a:avLst/>
          </a:prstGeom>
          <a:noFill/>
        </p:spPr>
        <p:txBody>
          <a:bodyPr wrap="none" rtlCol="0">
            <a:spAutoFit/>
          </a:bodyPr>
          <a:lstStyle/>
          <a:p>
            <a:r>
              <a:rPr lang="en-US" b="1" dirty="0">
                <a:solidFill>
                  <a:schemeClr val="bg1">
                    <a:lumMod val="85000"/>
                  </a:schemeClr>
                </a:solidFill>
              </a:rPr>
              <a:t>Query:</a:t>
            </a:r>
            <a:endParaRPr lang="en-IN" b="1" dirty="0">
              <a:solidFill>
                <a:schemeClr val="bg1">
                  <a:lumMod val="85000"/>
                </a:schemeClr>
              </a:solidFill>
            </a:endParaRPr>
          </a:p>
        </p:txBody>
      </p:sp>
      <p:sp>
        <p:nvSpPr>
          <p:cNvPr id="17" name="TextBox 16">
            <a:extLst>
              <a:ext uri="{FF2B5EF4-FFF2-40B4-BE49-F238E27FC236}">
                <a16:creationId xmlns:a16="http://schemas.microsoft.com/office/drawing/2014/main" id="{BE9B1B79-9E1D-207A-4C7C-C6E91D260118}"/>
              </a:ext>
            </a:extLst>
          </p:cNvPr>
          <p:cNvSpPr txBox="1"/>
          <p:nvPr/>
        </p:nvSpPr>
        <p:spPr>
          <a:xfrm>
            <a:off x="1839194" y="1047140"/>
            <a:ext cx="838115" cy="369332"/>
          </a:xfrm>
          <a:prstGeom prst="rect">
            <a:avLst/>
          </a:prstGeom>
          <a:noFill/>
        </p:spPr>
        <p:txBody>
          <a:bodyPr wrap="none" rtlCol="0">
            <a:spAutoFit/>
          </a:bodyPr>
          <a:lstStyle/>
          <a:p>
            <a:r>
              <a:rPr lang="en-US" b="1" dirty="0">
                <a:solidFill>
                  <a:schemeClr val="bg1">
                    <a:lumMod val="85000"/>
                  </a:schemeClr>
                </a:solidFill>
              </a:rPr>
              <a:t>Query:</a:t>
            </a:r>
            <a:endParaRPr lang="en-IN" b="1" dirty="0">
              <a:solidFill>
                <a:schemeClr val="bg1">
                  <a:lumMod val="85000"/>
                </a:schemeClr>
              </a:solidFill>
            </a:endParaRPr>
          </a:p>
        </p:txBody>
      </p:sp>
      <p:sp>
        <p:nvSpPr>
          <p:cNvPr id="18" name="TextBox 17">
            <a:extLst>
              <a:ext uri="{FF2B5EF4-FFF2-40B4-BE49-F238E27FC236}">
                <a16:creationId xmlns:a16="http://schemas.microsoft.com/office/drawing/2014/main" id="{B0D92B6E-06C2-DF5B-20C1-D6D785407FA0}"/>
              </a:ext>
            </a:extLst>
          </p:cNvPr>
          <p:cNvSpPr txBox="1"/>
          <p:nvPr/>
        </p:nvSpPr>
        <p:spPr>
          <a:xfrm>
            <a:off x="6208144" y="1162283"/>
            <a:ext cx="934871" cy="369332"/>
          </a:xfrm>
          <a:prstGeom prst="rect">
            <a:avLst/>
          </a:prstGeom>
          <a:noFill/>
        </p:spPr>
        <p:txBody>
          <a:bodyPr wrap="none" rtlCol="0">
            <a:spAutoFit/>
          </a:bodyPr>
          <a:lstStyle/>
          <a:p>
            <a:r>
              <a:rPr lang="en-US" b="1" dirty="0">
                <a:solidFill>
                  <a:schemeClr val="bg1">
                    <a:lumMod val="85000"/>
                  </a:schemeClr>
                </a:solidFill>
              </a:rPr>
              <a:t>Output:</a:t>
            </a:r>
            <a:endParaRPr lang="en-IN" b="1" dirty="0">
              <a:solidFill>
                <a:schemeClr val="bg1">
                  <a:lumMod val="85000"/>
                </a:schemeClr>
              </a:solidFill>
            </a:endParaRPr>
          </a:p>
        </p:txBody>
      </p:sp>
      <p:sp>
        <p:nvSpPr>
          <p:cNvPr id="19" name="TextBox 18">
            <a:extLst>
              <a:ext uri="{FF2B5EF4-FFF2-40B4-BE49-F238E27FC236}">
                <a16:creationId xmlns:a16="http://schemas.microsoft.com/office/drawing/2014/main" id="{9B9D28BB-5A0B-0460-5D2B-5B0DF3512883}"/>
              </a:ext>
            </a:extLst>
          </p:cNvPr>
          <p:cNvSpPr txBox="1"/>
          <p:nvPr/>
        </p:nvSpPr>
        <p:spPr>
          <a:xfrm>
            <a:off x="6521571" y="3471806"/>
            <a:ext cx="934871" cy="369332"/>
          </a:xfrm>
          <a:prstGeom prst="rect">
            <a:avLst/>
          </a:prstGeom>
          <a:noFill/>
        </p:spPr>
        <p:txBody>
          <a:bodyPr wrap="none" rtlCol="0">
            <a:spAutoFit/>
          </a:bodyPr>
          <a:lstStyle/>
          <a:p>
            <a:r>
              <a:rPr lang="en-US" b="1" dirty="0">
                <a:solidFill>
                  <a:schemeClr val="bg1">
                    <a:lumMod val="85000"/>
                  </a:schemeClr>
                </a:solidFill>
              </a:rPr>
              <a:t>Output:</a:t>
            </a:r>
            <a:endParaRPr lang="en-IN" b="1" dirty="0">
              <a:solidFill>
                <a:schemeClr val="bg1">
                  <a:lumMod val="85000"/>
                </a:schemeClr>
              </a:solidFill>
            </a:endParaRPr>
          </a:p>
        </p:txBody>
      </p:sp>
      <p:pic>
        <p:nvPicPr>
          <p:cNvPr id="3" name="Picture 2">
            <a:extLst>
              <a:ext uri="{FF2B5EF4-FFF2-40B4-BE49-F238E27FC236}">
                <a16:creationId xmlns:a16="http://schemas.microsoft.com/office/drawing/2014/main" id="{A00ABE85-2CB4-9A88-7615-4258425E72A2}"/>
              </a:ext>
            </a:extLst>
          </p:cNvPr>
          <p:cNvPicPr>
            <a:picLocks noChangeAspect="1"/>
          </p:cNvPicPr>
          <p:nvPr/>
        </p:nvPicPr>
        <p:blipFill>
          <a:blip r:embed="rId6"/>
          <a:stretch>
            <a:fillRect/>
          </a:stretch>
        </p:blipFill>
        <p:spPr>
          <a:xfrm>
            <a:off x="7456442" y="3656472"/>
            <a:ext cx="2219341" cy="3143273"/>
          </a:xfrm>
          <a:prstGeom prst="rect">
            <a:avLst/>
          </a:prstGeom>
        </p:spPr>
      </p:pic>
    </p:spTree>
    <p:extLst>
      <p:ext uri="{BB962C8B-B14F-4D97-AF65-F5344CB8AC3E}">
        <p14:creationId xmlns:p14="http://schemas.microsoft.com/office/powerpoint/2010/main" val="662728631"/>
      </p:ext>
    </p:extLst>
  </p:cSld>
  <p:clrMapOvr>
    <a:masterClrMapping/>
  </p:clrMapOvr>
  <p:transition spd="med">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t="-1000" r="-1000"/>
          </a:stretch>
        </a:blipFill>
        <a:effectLst/>
      </p:bgPr>
    </p:bg>
    <p:spTree>
      <p:nvGrpSpPr>
        <p:cNvPr id="1" name="">
          <a:extLst>
            <a:ext uri="{FF2B5EF4-FFF2-40B4-BE49-F238E27FC236}">
              <a16:creationId xmlns:a16="http://schemas.microsoft.com/office/drawing/2014/main" id="{4E282C1E-515E-F45F-E263-E47D6D58BF4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3F0EFE95-49A8-399E-EA22-9FAC846C0B25}"/>
              </a:ext>
            </a:extLst>
          </p:cNvPr>
          <p:cNvPicPr>
            <a:picLocks noChangeAspect="1"/>
          </p:cNvPicPr>
          <p:nvPr/>
        </p:nvPicPr>
        <p:blipFill>
          <a:blip r:embed="rId3"/>
          <a:stretch>
            <a:fillRect/>
          </a:stretch>
        </p:blipFill>
        <p:spPr>
          <a:xfrm>
            <a:off x="2109774" y="1362610"/>
            <a:ext cx="3705252" cy="1257309"/>
          </a:xfrm>
          <a:prstGeom prst="rect">
            <a:avLst/>
          </a:prstGeom>
        </p:spPr>
      </p:pic>
      <p:pic>
        <p:nvPicPr>
          <p:cNvPr id="8" name="Picture 7">
            <a:extLst>
              <a:ext uri="{FF2B5EF4-FFF2-40B4-BE49-F238E27FC236}">
                <a16:creationId xmlns:a16="http://schemas.microsoft.com/office/drawing/2014/main" id="{13082CF8-697C-524C-9CB8-7D6752184656}"/>
              </a:ext>
            </a:extLst>
          </p:cNvPr>
          <p:cNvPicPr>
            <a:picLocks noChangeAspect="1"/>
          </p:cNvPicPr>
          <p:nvPr/>
        </p:nvPicPr>
        <p:blipFill>
          <a:blip r:embed="rId4"/>
          <a:stretch>
            <a:fillRect/>
          </a:stretch>
        </p:blipFill>
        <p:spPr>
          <a:xfrm>
            <a:off x="2021982" y="4090993"/>
            <a:ext cx="3524276" cy="1323985"/>
          </a:xfrm>
          <a:prstGeom prst="rect">
            <a:avLst/>
          </a:prstGeom>
        </p:spPr>
      </p:pic>
      <p:sp>
        <p:nvSpPr>
          <p:cNvPr id="11" name="Title 1"/>
          <p:cNvSpPr>
            <a:spLocks noGrp="1"/>
          </p:cNvSpPr>
          <p:nvPr>
            <p:ph type="title"/>
          </p:nvPr>
        </p:nvSpPr>
        <p:spPr>
          <a:xfrm>
            <a:off x="1383103" y="198386"/>
            <a:ext cx="8229600" cy="1143000"/>
          </a:xfrm>
        </p:spPr>
        <p:txBody>
          <a:bodyPr>
            <a:normAutofit/>
          </a:bodyPr>
          <a:lstStyle/>
          <a:p>
            <a:r>
              <a:rPr sz="2400" b="1" dirty="0"/>
              <a:t>Q4: </a:t>
            </a:r>
            <a:r>
              <a:rPr lang="en-US" sz="2400" b="1" dirty="0"/>
              <a:t>Which restaurant is contributing the most revenue to our platform, so we can strengthen our partnership with them?</a:t>
            </a:r>
            <a:endParaRPr sz="2400" b="1" dirty="0"/>
          </a:p>
        </p:txBody>
      </p:sp>
      <p:sp>
        <p:nvSpPr>
          <p:cNvPr id="12" name="Title 1"/>
          <p:cNvSpPr txBox="1">
            <a:spLocks/>
          </p:cNvSpPr>
          <p:nvPr/>
        </p:nvSpPr>
        <p:spPr>
          <a:xfrm>
            <a:off x="1483744" y="2863904"/>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b="1" dirty="0"/>
              <a:t>Q5: What is the single most popular menu item that customers order again and again?</a:t>
            </a:r>
          </a:p>
        </p:txBody>
      </p:sp>
      <p:sp>
        <p:nvSpPr>
          <p:cNvPr id="13" name="TextBox 12">
            <a:extLst>
              <a:ext uri="{FF2B5EF4-FFF2-40B4-BE49-F238E27FC236}">
                <a16:creationId xmlns:a16="http://schemas.microsoft.com/office/drawing/2014/main" id="{EA590648-B148-8465-C0F3-0C88A88AA86A}"/>
              </a:ext>
            </a:extLst>
          </p:cNvPr>
          <p:cNvSpPr txBox="1"/>
          <p:nvPr/>
        </p:nvSpPr>
        <p:spPr>
          <a:xfrm>
            <a:off x="1755805" y="3626757"/>
            <a:ext cx="838115" cy="369332"/>
          </a:xfrm>
          <a:prstGeom prst="rect">
            <a:avLst/>
          </a:prstGeom>
          <a:noFill/>
        </p:spPr>
        <p:txBody>
          <a:bodyPr wrap="none" rtlCol="0">
            <a:spAutoFit/>
          </a:bodyPr>
          <a:lstStyle/>
          <a:p>
            <a:r>
              <a:rPr lang="en-US" b="1" dirty="0">
                <a:solidFill>
                  <a:schemeClr val="bg1">
                    <a:lumMod val="85000"/>
                  </a:schemeClr>
                </a:solidFill>
              </a:rPr>
              <a:t>Query:</a:t>
            </a:r>
            <a:endParaRPr lang="en-IN" b="1" dirty="0">
              <a:solidFill>
                <a:schemeClr val="bg1">
                  <a:lumMod val="85000"/>
                </a:schemeClr>
              </a:solidFill>
            </a:endParaRPr>
          </a:p>
        </p:txBody>
      </p:sp>
      <p:sp>
        <p:nvSpPr>
          <p:cNvPr id="14" name="TextBox 13">
            <a:extLst>
              <a:ext uri="{FF2B5EF4-FFF2-40B4-BE49-F238E27FC236}">
                <a16:creationId xmlns:a16="http://schemas.microsoft.com/office/drawing/2014/main" id="{843B8C06-DE24-9380-C39F-ECA759C83804}"/>
              </a:ext>
            </a:extLst>
          </p:cNvPr>
          <p:cNvSpPr txBox="1"/>
          <p:nvPr/>
        </p:nvSpPr>
        <p:spPr>
          <a:xfrm>
            <a:off x="1690717" y="993277"/>
            <a:ext cx="838115" cy="369332"/>
          </a:xfrm>
          <a:prstGeom prst="rect">
            <a:avLst/>
          </a:prstGeom>
          <a:noFill/>
        </p:spPr>
        <p:txBody>
          <a:bodyPr wrap="none" rtlCol="0">
            <a:spAutoFit/>
          </a:bodyPr>
          <a:lstStyle/>
          <a:p>
            <a:r>
              <a:rPr lang="en-US" b="1" dirty="0">
                <a:solidFill>
                  <a:schemeClr val="bg1">
                    <a:lumMod val="85000"/>
                  </a:schemeClr>
                </a:solidFill>
              </a:rPr>
              <a:t>Query:</a:t>
            </a:r>
            <a:endParaRPr lang="en-IN" b="1" dirty="0">
              <a:solidFill>
                <a:schemeClr val="bg1">
                  <a:lumMod val="85000"/>
                </a:schemeClr>
              </a:solidFill>
            </a:endParaRPr>
          </a:p>
        </p:txBody>
      </p:sp>
      <p:sp>
        <p:nvSpPr>
          <p:cNvPr id="15" name="TextBox 14">
            <a:extLst>
              <a:ext uri="{FF2B5EF4-FFF2-40B4-BE49-F238E27FC236}">
                <a16:creationId xmlns:a16="http://schemas.microsoft.com/office/drawing/2014/main" id="{D152DCF4-C7D8-B752-3FEA-5B39821DBC5D}"/>
              </a:ext>
            </a:extLst>
          </p:cNvPr>
          <p:cNvSpPr txBox="1"/>
          <p:nvPr/>
        </p:nvSpPr>
        <p:spPr>
          <a:xfrm>
            <a:off x="6267101" y="1644137"/>
            <a:ext cx="934871" cy="369332"/>
          </a:xfrm>
          <a:prstGeom prst="rect">
            <a:avLst/>
          </a:prstGeom>
          <a:noFill/>
        </p:spPr>
        <p:txBody>
          <a:bodyPr wrap="none" rtlCol="0">
            <a:spAutoFit/>
          </a:bodyPr>
          <a:lstStyle/>
          <a:p>
            <a:r>
              <a:rPr lang="en-US" b="1" dirty="0">
                <a:solidFill>
                  <a:schemeClr val="bg1">
                    <a:lumMod val="85000"/>
                  </a:schemeClr>
                </a:solidFill>
              </a:rPr>
              <a:t>Output:</a:t>
            </a:r>
            <a:endParaRPr lang="en-IN" b="1" dirty="0">
              <a:solidFill>
                <a:schemeClr val="bg1">
                  <a:lumMod val="85000"/>
                </a:schemeClr>
              </a:solidFill>
            </a:endParaRPr>
          </a:p>
        </p:txBody>
      </p:sp>
      <p:sp>
        <p:nvSpPr>
          <p:cNvPr id="16" name="TextBox 15">
            <a:extLst>
              <a:ext uri="{FF2B5EF4-FFF2-40B4-BE49-F238E27FC236}">
                <a16:creationId xmlns:a16="http://schemas.microsoft.com/office/drawing/2014/main" id="{A5C5D821-C4BC-826E-916B-D6FDD7DC1927}"/>
              </a:ext>
            </a:extLst>
          </p:cNvPr>
          <p:cNvSpPr txBox="1"/>
          <p:nvPr/>
        </p:nvSpPr>
        <p:spPr>
          <a:xfrm>
            <a:off x="6515820" y="4393743"/>
            <a:ext cx="934871" cy="369332"/>
          </a:xfrm>
          <a:prstGeom prst="rect">
            <a:avLst/>
          </a:prstGeom>
          <a:noFill/>
        </p:spPr>
        <p:txBody>
          <a:bodyPr wrap="none" rtlCol="0">
            <a:spAutoFit/>
          </a:bodyPr>
          <a:lstStyle/>
          <a:p>
            <a:r>
              <a:rPr lang="en-US" b="1" dirty="0">
                <a:solidFill>
                  <a:schemeClr val="bg1">
                    <a:lumMod val="85000"/>
                  </a:schemeClr>
                </a:solidFill>
              </a:rPr>
              <a:t>Output:</a:t>
            </a:r>
            <a:endParaRPr lang="en-IN" b="1" dirty="0">
              <a:solidFill>
                <a:schemeClr val="bg1">
                  <a:lumMod val="85000"/>
                </a:schemeClr>
              </a:solidFill>
            </a:endParaRPr>
          </a:p>
        </p:txBody>
      </p:sp>
      <p:pic>
        <p:nvPicPr>
          <p:cNvPr id="3" name="Picture 2">
            <a:extLst>
              <a:ext uri="{FF2B5EF4-FFF2-40B4-BE49-F238E27FC236}">
                <a16:creationId xmlns:a16="http://schemas.microsoft.com/office/drawing/2014/main" id="{92C9E53A-9A91-DC7F-8929-ACFCB7AA306A}"/>
              </a:ext>
            </a:extLst>
          </p:cNvPr>
          <p:cNvPicPr>
            <a:picLocks noChangeAspect="1"/>
          </p:cNvPicPr>
          <p:nvPr/>
        </p:nvPicPr>
        <p:blipFill>
          <a:blip r:embed="rId5"/>
          <a:stretch>
            <a:fillRect/>
          </a:stretch>
        </p:blipFill>
        <p:spPr>
          <a:xfrm>
            <a:off x="7249506" y="2195281"/>
            <a:ext cx="1971689" cy="371478"/>
          </a:xfrm>
          <a:prstGeom prst="rect">
            <a:avLst/>
          </a:prstGeom>
        </p:spPr>
      </p:pic>
      <p:pic>
        <p:nvPicPr>
          <p:cNvPr id="7" name="Picture 6">
            <a:extLst>
              <a:ext uri="{FF2B5EF4-FFF2-40B4-BE49-F238E27FC236}">
                <a16:creationId xmlns:a16="http://schemas.microsoft.com/office/drawing/2014/main" id="{E126DC6F-6EDF-C682-51A9-38D687B42EF0}"/>
              </a:ext>
            </a:extLst>
          </p:cNvPr>
          <p:cNvPicPr>
            <a:picLocks noChangeAspect="1"/>
          </p:cNvPicPr>
          <p:nvPr/>
        </p:nvPicPr>
        <p:blipFill>
          <a:blip r:embed="rId5"/>
          <a:stretch>
            <a:fillRect/>
          </a:stretch>
        </p:blipFill>
        <p:spPr>
          <a:xfrm>
            <a:off x="7347272" y="4830675"/>
            <a:ext cx="1971689" cy="371478"/>
          </a:xfrm>
          <a:prstGeom prst="rect">
            <a:avLst/>
          </a:prstGeom>
        </p:spPr>
      </p:pic>
    </p:spTree>
    <p:extLst>
      <p:ext uri="{BB962C8B-B14F-4D97-AF65-F5344CB8AC3E}">
        <p14:creationId xmlns:p14="http://schemas.microsoft.com/office/powerpoint/2010/main" val="1171043554"/>
      </p:ext>
    </p:extLst>
  </p:cSld>
  <p:clrMapOvr>
    <a:masterClrMapping/>
  </p:clrMapOvr>
  <p:transition spd="med">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t="-1000" r="-1000"/>
          </a:stretch>
        </a:blipFill>
        <a:effectLst/>
      </p:bgPr>
    </p:bg>
    <p:spTree>
      <p:nvGrpSpPr>
        <p:cNvPr id="1" name="">
          <a:extLst>
            <a:ext uri="{FF2B5EF4-FFF2-40B4-BE49-F238E27FC236}">
              <a16:creationId xmlns:a16="http://schemas.microsoft.com/office/drawing/2014/main" id="{D59295E0-E7B0-EAF1-3F39-4470FF3F0AEB}"/>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1600535-A80C-181D-D86C-1B6936B7327B}"/>
              </a:ext>
            </a:extLst>
          </p:cNvPr>
          <p:cNvPicPr>
            <a:picLocks noGrp="1" noChangeAspect="1"/>
          </p:cNvPicPr>
          <p:nvPr>
            <p:ph idx="1"/>
          </p:nvPr>
        </p:nvPicPr>
        <p:blipFill>
          <a:blip r:embed="rId3"/>
          <a:stretch>
            <a:fillRect/>
          </a:stretch>
        </p:blipFill>
        <p:spPr>
          <a:xfrm>
            <a:off x="2180044" y="1750785"/>
            <a:ext cx="3495701" cy="1257309"/>
          </a:xfrm>
          <a:prstGeom prst="rect">
            <a:avLst/>
          </a:prstGeom>
        </p:spPr>
      </p:pic>
      <p:pic>
        <p:nvPicPr>
          <p:cNvPr id="8" name="Picture 7">
            <a:extLst>
              <a:ext uri="{FF2B5EF4-FFF2-40B4-BE49-F238E27FC236}">
                <a16:creationId xmlns:a16="http://schemas.microsoft.com/office/drawing/2014/main" id="{6770784C-387A-0AAB-BE19-62D0637FE8BE}"/>
              </a:ext>
            </a:extLst>
          </p:cNvPr>
          <p:cNvPicPr>
            <a:picLocks noChangeAspect="1"/>
          </p:cNvPicPr>
          <p:nvPr/>
        </p:nvPicPr>
        <p:blipFill>
          <a:blip r:embed="rId4"/>
          <a:stretch>
            <a:fillRect/>
          </a:stretch>
        </p:blipFill>
        <p:spPr>
          <a:xfrm>
            <a:off x="2160994" y="4269622"/>
            <a:ext cx="3514751" cy="1228734"/>
          </a:xfrm>
          <a:prstGeom prst="rect">
            <a:avLst/>
          </a:prstGeom>
        </p:spPr>
      </p:pic>
      <p:sp>
        <p:nvSpPr>
          <p:cNvPr id="11" name="Title 1"/>
          <p:cNvSpPr>
            <a:spLocks noGrp="1"/>
          </p:cNvSpPr>
          <p:nvPr>
            <p:ph type="title"/>
          </p:nvPr>
        </p:nvSpPr>
        <p:spPr>
          <a:xfrm>
            <a:off x="1285337" y="528907"/>
            <a:ext cx="8229600" cy="1143000"/>
          </a:xfrm>
        </p:spPr>
        <p:txBody>
          <a:bodyPr>
            <a:normAutofit/>
          </a:bodyPr>
          <a:lstStyle/>
          <a:p>
            <a:r>
              <a:rPr sz="2400" b="1" dirty="0"/>
              <a:t>Q</a:t>
            </a:r>
            <a:r>
              <a:rPr lang="en-US" sz="2400" b="1" dirty="0"/>
              <a:t>6</a:t>
            </a:r>
            <a:r>
              <a:rPr sz="2400" b="1" dirty="0"/>
              <a:t>: </a:t>
            </a:r>
            <a:r>
              <a:rPr lang="en-US" sz="2400" b="1" dirty="0"/>
              <a:t>Who is our busiest delivery partner in terms of completed deliveries?</a:t>
            </a:r>
            <a:endParaRPr sz="2400" b="1" dirty="0"/>
          </a:p>
        </p:txBody>
      </p:sp>
      <p:sp>
        <p:nvSpPr>
          <p:cNvPr id="12" name="Title 1"/>
          <p:cNvSpPr txBox="1">
            <a:spLocks/>
          </p:cNvSpPr>
          <p:nvPr/>
        </p:nvSpPr>
        <p:spPr>
          <a:xfrm>
            <a:off x="1430816" y="3006941"/>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b="1" dirty="0"/>
              <a:t>Q7: Which cuisine is the most popular among customers, based on the number of orders?</a:t>
            </a:r>
          </a:p>
        </p:txBody>
      </p:sp>
      <p:sp>
        <p:nvSpPr>
          <p:cNvPr id="13" name="TextBox 12">
            <a:extLst>
              <a:ext uri="{FF2B5EF4-FFF2-40B4-BE49-F238E27FC236}">
                <a16:creationId xmlns:a16="http://schemas.microsoft.com/office/drawing/2014/main" id="{7DEE0B95-0F9E-9EEE-55CC-5AFF978013B9}"/>
              </a:ext>
            </a:extLst>
          </p:cNvPr>
          <p:cNvSpPr txBox="1"/>
          <p:nvPr/>
        </p:nvSpPr>
        <p:spPr>
          <a:xfrm>
            <a:off x="1760986" y="3811423"/>
            <a:ext cx="838115" cy="369332"/>
          </a:xfrm>
          <a:prstGeom prst="rect">
            <a:avLst/>
          </a:prstGeom>
          <a:noFill/>
        </p:spPr>
        <p:txBody>
          <a:bodyPr wrap="none" rtlCol="0">
            <a:spAutoFit/>
          </a:bodyPr>
          <a:lstStyle/>
          <a:p>
            <a:r>
              <a:rPr lang="en-US" b="1" dirty="0">
                <a:solidFill>
                  <a:schemeClr val="bg1">
                    <a:lumMod val="85000"/>
                  </a:schemeClr>
                </a:solidFill>
              </a:rPr>
              <a:t>Query:</a:t>
            </a:r>
            <a:endParaRPr lang="en-IN" b="1" dirty="0">
              <a:solidFill>
                <a:schemeClr val="bg1">
                  <a:lumMod val="85000"/>
                </a:schemeClr>
              </a:solidFill>
            </a:endParaRPr>
          </a:p>
        </p:txBody>
      </p:sp>
      <p:sp>
        <p:nvSpPr>
          <p:cNvPr id="14" name="TextBox 13">
            <a:extLst>
              <a:ext uri="{FF2B5EF4-FFF2-40B4-BE49-F238E27FC236}">
                <a16:creationId xmlns:a16="http://schemas.microsoft.com/office/drawing/2014/main" id="{E476ED45-B7C9-3033-5101-2251CC3F9CB2}"/>
              </a:ext>
            </a:extLst>
          </p:cNvPr>
          <p:cNvSpPr txBox="1"/>
          <p:nvPr/>
        </p:nvSpPr>
        <p:spPr>
          <a:xfrm>
            <a:off x="1666665" y="1262923"/>
            <a:ext cx="838115" cy="369332"/>
          </a:xfrm>
          <a:prstGeom prst="rect">
            <a:avLst/>
          </a:prstGeom>
          <a:noFill/>
        </p:spPr>
        <p:txBody>
          <a:bodyPr wrap="none" rtlCol="0">
            <a:spAutoFit/>
          </a:bodyPr>
          <a:lstStyle/>
          <a:p>
            <a:r>
              <a:rPr lang="en-US" b="1" dirty="0">
                <a:solidFill>
                  <a:schemeClr val="bg1">
                    <a:lumMod val="85000"/>
                  </a:schemeClr>
                </a:solidFill>
              </a:rPr>
              <a:t>Query:</a:t>
            </a:r>
            <a:endParaRPr lang="en-IN" b="1" dirty="0">
              <a:solidFill>
                <a:schemeClr val="bg1">
                  <a:lumMod val="85000"/>
                </a:schemeClr>
              </a:solidFill>
            </a:endParaRPr>
          </a:p>
        </p:txBody>
      </p:sp>
      <p:sp>
        <p:nvSpPr>
          <p:cNvPr id="15" name="TextBox 14">
            <a:extLst>
              <a:ext uri="{FF2B5EF4-FFF2-40B4-BE49-F238E27FC236}">
                <a16:creationId xmlns:a16="http://schemas.microsoft.com/office/drawing/2014/main" id="{85659247-5A3D-63A9-A287-5AA07BD6FC47}"/>
              </a:ext>
            </a:extLst>
          </p:cNvPr>
          <p:cNvSpPr txBox="1"/>
          <p:nvPr/>
        </p:nvSpPr>
        <p:spPr>
          <a:xfrm>
            <a:off x="6516259" y="1809240"/>
            <a:ext cx="934871" cy="369332"/>
          </a:xfrm>
          <a:prstGeom prst="rect">
            <a:avLst/>
          </a:prstGeom>
          <a:noFill/>
        </p:spPr>
        <p:txBody>
          <a:bodyPr wrap="none" rtlCol="0">
            <a:spAutoFit/>
          </a:bodyPr>
          <a:lstStyle/>
          <a:p>
            <a:r>
              <a:rPr lang="en-US" b="1" dirty="0">
                <a:solidFill>
                  <a:schemeClr val="bg1">
                    <a:lumMod val="85000"/>
                  </a:schemeClr>
                </a:solidFill>
              </a:rPr>
              <a:t>Output:</a:t>
            </a:r>
            <a:endParaRPr lang="en-IN" b="1" dirty="0">
              <a:solidFill>
                <a:schemeClr val="bg1">
                  <a:lumMod val="85000"/>
                </a:schemeClr>
              </a:solidFill>
            </a:endParaRPr>
          </a:p>
        </p:txBody>
      </p:sp>
      <p:sp>
        <p:nvSpPr>
          <p:cNvPr id="16" name="TextBox 15">
            <a:extLst>
              <a:ext uri="{FF2B5EF4-FFF2-40B4-BE49-F238E27FC236}">
                <a16:creationId xmlns:a16="http://schemas.microsoft.com/office/drawing/2014/main" id="{DD2A4737-62C4-0134-49EA-EF37AC669C99}"/>
              </a:ext>
            </a:extLst>
          </p:cNvPr>
          <p:cNvSpPr txBox="1"/>
          <p:nvPr/>
        </p:nvSpPr>
        <p:spPr>
          <a:xfrm>
            <a:off x="6688006" y="4394977"/>
            <a:ext cx="934871" cy="369332"/>
          </a:xfrm>
          <a:prstGeom prst="rect">
            <a:avLst/>
          </a:prstGeom>
          <a:noFill/>
        </p:spPr>
        <p:txBody>
          <a:bodyPr wrap="none" rtlCol="0">
            <a:spAutoFit/>
          </a:bodyPr>
          <a:lstStyle/>
          <a:p>
            <a:r>
              <a:rPr lang="en-US" b="1" dirty="0">
                <a:solidFill>
                  <a:schemeClr val="bg1">
                    <a:lumMod val="85000"/>
                  </a:schemeClr>
                </a:solidFill>
              </a:rPr>
              <a:t>Output:</a:t>
            </a:r>
            <a:endParaRPr lang="en-IN" b="1" dirty="0">
              <a:solidFill>
                <a:schemeClr val="bg1">
                  <a:lumMod val="85000"/>
                </a:schemeClr>
              </a:solidFill>
            </a:endParaRPr>
          </a:p>
        </p:txBody>
      </p:sp>
      <p:pic>
        <p:nvPicPr>
          <p:cNvPr id="3" name="Picture 2">
            <a:extLst>
              <a:ext uri="{FF2B5EF4-FFF2-40B4-BE49-F238E27FC236}">
                <a16:creationId xmlns:a16="http://schemas.microsoft.com/office/drawing/2014/main" id="{D670E0AA-36A0-422A-BD9C-E4301340DD82}"/>
              </a:ext>
            </a:extLst>
          </p:cNvPr>
          <p:cNvPicPr>
            <a:picLocks noChangeAspect="1"/>
          </p:cNvPicPr>
          <p:nvPr/>
        </p:nvPicPr>
        <p:blipFill>
          <a:blip r:embed="rId5"/>
          <a:stretch>
            <a:fillRect/>
          </a:stretch>
        </p:blipFill>
        <p:spPr>
          <a:xfrm>
            <a:off x="7310342" y="2344042"/>
            <a:ext cx="1504961" cy="371478"/>
          </a:xfrm>
          <a:prstGeom prst="rect">
            <a:avLst/>
          </a:prstGeom>
        </p:spPr>
      </p:pic>
      <p:pic>
        <p:nvPicPr>
          <p:cNvPr id="7" name="Picture 6">
            <a:extLst>
              <a:ext uri="{FF2B5EF4-FFF2-40B4-BE49-F238E27FC236}">
                <a16:creationId xmlns:a16="http://schemas.microsoft.com/office/drawing/2014/main" id="{0052F18A-4532-7D4C-1A2B-BD30377997C7}"/>
              </a:ext>
            </a:extLst>
          </p:cNvPr>
          <p:cNvPicPr>
            <a:picLocks noChangeAspect="1"/>
          </p:cNvPicPr>
          <p:nvPr/>
        </p:nvPicPr>
        <p:blipFill>
          <a:blip r:embed="rId6"/>
          <a:stretch>
            <a:fillRect/>
          </a:stretch>
        </p:blipFill>
        <p:spPr>
          <a:xfrm>
            <a:off x="7451130" y="4814081"/>
            <a:ext cx="1819288" cy="390528"/>
          </a:xfrm>
          <a:prstGeom prst="rect">
            <a:avLst/>
          </a:prstGeom>
        </p:spPr>
      </p:pic>
    </p:spTree>
    <p:extLst>
      <p:ext uri="{BB962C8B-B14F-4D97-AF65-F5344CB8AC3E}">
        <p14:creationId xmlns:p14="http://schemas.microsoft.com/office/powerpoint/2010/main" val="1758588666"/>
      </p:ext>
    </p:extLst>
  </p:cSld>
  <p:clrMapOvr>
    <a:masterClrMapping/>
  </p:clrMapOvr>
  <p:transition spd="med">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t="-1000" r="-1000"/>
          </a:stretch>
        </a:blipFill>
        <a:effectLst/>
      </p:bgPr>
    </p:bg>
    <p:spTree>
      <p:nvGrpSpPr>
        <p:cNvPr id="1" name="">
          <a:extLst>
            <a:ext uri="{FF2B5EF4-FFF2-40B4-BE49-F238E27FC236}">
              <a16:creationId xmlns:a16="http://schemas.microsoft.com/office/drawing/2014/main" id="{D3E7E396-DBFF-C8D0-5E59-C0FDAB43A98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564FCDA-2328-745A-C716-DAAE3D2D7492}"/>
              </a:ext>
            </a:extLst>
          </p:cNvPr>
          <p:cNvPicPr>
            <a:picLocks noChangeAspect="1"/>
          </p:cNvPicPr>
          <p:nvPr/>
        </p:nvPicPr>
        <p:blipFill>
          <a:blip r:embed="rId3"/>
          <a:stretch>
            <a:fillRect/>
          </a:stretch>
        </p:blipFill>
        <p:spPr>
          <a:xfrm>
            <a:off x="2079405" y="1568925"/>
            <a:ext cx="3190898" cy="1028708"/>
          </a:xfrm>
          <a:prstGeom prst="rect">
            <a:avLst/>
          </a:prstGeom>
        </p:spPr>
      </p:pic>
      <p:pic>
        <p:nvPicPr>
          <p:cNvPr id="8" name="Picture 7">
            <a:extLst>
              <a:ext uri="{FF2B5EF4-FFF2-40B4-BE49-F238E27FC236}">
                <a16:creationId xmlns:a16="http://schemas.microsoft.com/office/drawing/2014/main" id="{FA307F49-85FC-A03C-9239-4F46908B8054}"/>
              </a:ext>
            </a:extLst>
          </p:cNvPr>
          <p:cNvPicPr>
            <a:picLocks noChangeAspect="1"/>
          </p:cNvPicPr>
          <p:nvPr/>
        </p:nvPicPr>
        <p:blipFill>
          <a:blip r:embed="rId4"/>
          <a:stretch>
            <a:fillRect/>
          </a:stretch>
        </p:blipFill>
        <p:spPr>
          <a:xfrm>
            <a:off x="1963129" y="4232389"/>
            <a:ext cx="4981611" cy="1285884"/>
          </a:xfrm>
          <a:prstGeom prst="rect">
            <a:avLst/>
          </a:prstGeom>
        </p:spPr>
      </p:pic>
      <p:sp>
        <p:nvSpPr>
          <p:cNvPr id="11" name="Title 1"/>
          <p:cNvSpPr>
            <a:spLocks noGrp="1"/>
          </p:cNvSpPr>
          <p:nvPr>
            <p:ph type="title"/>
          </p:nvPr>
        </p:nvSpPr>
        <p:spPr>
          <a:xfrm>
            <a:off x="1319841" y="346762"/>
            <a:ext cx="8229600" cy="1143000"/>
          </a:xfrm>
        </p:spPr>
        <p:txBody>
          <a:bodyPr>
            <a:normAutofit/>
          </a:bodyPr>
          <a:lstStyle/>
          <a:p>
            <a:r>
              <a:rPr sz="2400" b="1" dirty="0"/>
              <a:t>Q</a:t>
            </a:r>
            <a:r>
              <a:rPr lang="en-US" sz="2400" b="1" dirty="0"/>
              <a:t>8</a:t>
            </a:r>
            <a:r>
              <a:rPr sz="2400" b="1" dirty="0"/>
              <a:t>: </a:t>
            </a:r>
            <a:r>
              <a:rPr lang="en-US" sz="2400" b="1" dirty="0"/>
              <a:t>On which days did we record the highest sales, and what are the top 5 revenue days?</a:t>
            </a:r>
            <a:endParaRPr sz="2400" b="1" dirty="0"/>
          </a:p>
        </p:txBody>
      </p:sp>
      <p:sp>
        <p:nvSpPr>
          <p:cNvPr id="12" name="Title 1"/>
          <p:cNvSpPr txBox="1">
            <a:spLocks/>
          </p:cNvSpPr>
          <p:nvPr/>
        </p:nvSpPr>
        <p:spPr>
          <a:xfrm>
            <a:off x="767751" y="2625408"/>
            <a:ext cx="8229600"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b="1" dirty="0"/>
              <a:t>Q9: We are planning to reward premium customers — who are the customers that have spent more than 5000 in total?</a:t>
            </a:r>
          </a:p>
        </p:txBody>
      </p:sp>
      <p:sp>
        <p:nvSpPr>
          <p:cNvPr id="13" name="TextBox 12">
            <a:extLst>
              <a:ext uri="{FF2B5EF4-FFF2-40B4-BE49-F238E27FC236}">
                <a16:creationId xmlns:a16="http://schemas.microsoft.com/office/drawing/2014/main" id="{407FEF36-4F33-2FFA-0C9F-D2144D842945}"/>
              </a:ext>
            </a:extLst>
          </p:cNvPr>
          <p:cNvSpPr txBox="1"/>
          <p:nvPr/>
        </p:nvSpPr>
        <p:spPr>
          <a:xfrm>
            <a:off x="1755805" y="3626757"/>
            <a:ext cx="838115" cy="369332"/>
          </a:xfrm>
          <a:prstGeom prst="rect">
            <a:avLst/>
          </a:prstGeom>
          <a:noFill/>
        </p:spPr>
        <p:txBody>
          <a:bodyPr wrap="none" rtlCol="0">
            <a:spAutoFit/>
          </a:bodyPr>
          <a:lstStyle/>
          <a:p>
            <a:r>
              <a:rPr lang="en-US" b="1" dirty="0">
                <a:solidFill>
                  <a:schemeClr val="bg1">
                    <a:lumMod val="85000"/>
                  </a:schemeClr>
                </a:solidFill>
              </a:rPr>
              <a:t>Query:</a:t>
            </a:r>
            <a:endParaRPr lang="en-IN" b="1" dirty="0">
              <a:solidFill>
                <a:schemeClr val="bg1">
                  <a:lumMod val="85000"/>
                </a:schemeClr>
              </a:solidFill>
            </a:endParaRPr>
          </a:p>
        </p:txBody>
      </p:sp>
      <p:sp>
        <p:nvSpPr>
          <p:cNvPr id="14" name="TextBox 13">
            <a:extLst>
              <a:ext uri="{FF2B5EF4-FFF2-40B4-BE49-F238E27FC236}">
                <a16:creationId xmlns:a16="http://schemas.microsoft.com/office/drawing/2014/main" id="{4E7BA0EC-2042-8BA7-B518-F7356C8BEA7F}"/>
              </a:ext>
            </a:extLst>
          </p:cNvPr>
          <p:cNvSpPr txBox="1"/>
          <p:nvPr/>
        </p:nvSpPr>
        <p:spPr>
          <a:xfrm>
            <a:off x="1660348" y="1122311"/>
            <a:ext cx="838115" cy="369332"/>
          </a:xfrm>
          <a:prstGeom prst="rect">
            <a:avLst/>
          </a:prstGeom>
          <a:noFill/>
        </p:spPr>
        <p:txBody>
          <a:bodyPr wrap="none" rtlCol="0">
            <a:spAutoFit/>
          </a:bodyPr>
          <a:lstStyle/>
          <a:p>
            <a:r>
              <a:rPr lang="en-US" b="1" dirty="0">
                <a:solidFill>
                  <a:schemeClr val="bg1">
                    <a:lumMod val="85000"/>
                  </a:schemeClr>
                </a:solidFill>
              </a:rPr>
              <a:t>Query:</a:t>
            </a:r>
            <a:endParaRPr lang="en-IN" b="1" dirty="0">
              <a:solidFill>
                <a:schemeClr val="bg1">
                  <a:lumMod val="85000"/>
                </a:schemeClr>
              </a:solidFill>
            </a:endParaRPr>
          </a:p>
        </p:txBody>
      </p:sp>
      <p:sp>
        <p:nvSpPr>
          <p:cNvPr id="15" name="TextBox 14">
            <a:extLst>
              <a:ext uri="{FF2B5EF4-FFF2-40B4-BE49-F238E27FC236}">
                <a16:creationId xmlns:a16="http://schemas.microsoft.com/office/drawing/2014/main" id="{A234D804-2E11-F374-A928-637E40F78C75}"/>
              </a:ext>
            </a:extLst>
          </p:cNvPr>
          <p:cNvSpPr txBox="1"/>
          <p:nvPr/>
        </p:nvSpPr>
        <p:spPr>
          <a:xfrm>
            <a:off x="7145548" y="1232036"/>
            <a:ext cx="934871" cy="369332"/>
          </a:xfrm>
          <a:prstGeom prst="rect">
            <a:avLst/>
          </a:prstGeom>
          <a:noFill/>
        </p:spPr>
        <p:txBody>
          <a:bodyPr wrap="none" rtlCol="0">
            <a:spAutoFit/>
          </a:bodyPr>
          <a:lstStyle/>
          <a:p>
            <a:r>
              <a:rPr lang="en-US" b="1" dirty="0">
                <a:solidFill>
                  <a:schemeClr val="bg1">
                    <a:lumMod val="85000"/>
                  </a:schemeClr>
                </a:solidFill>
              </a:rPr>
              <a:t>Output:</a:t>
            </a:r>
            <a:endParaRPr lang="en-IN" b="1" dirty="0">
              <a:solidFill>
                <a:schemeClr val="bg1">
                  <a:lumMod val="85000"/>
                </a:schemeClr>
              </a:solidFill>
            </a:endParaRPr>
          </a:p>
        </p:txBody>
      </p:sp>
      <p:sp>
        <p:nvSpPr>
          <p:cNvPr id="16" name="TextBox 15">
            <a:extLst>
              <a:ext uri="{FF2B5EF4-FFF2-40B4-BE49-F238E27FC236}">
                <a16:creationId xmlns:a16="http://schemas.microsoft.com/office/drawing/2014/main" id="{1591A679-16EC-5A7D-8F46-2BB3B929F0D0}"/>
              </a:ext>
            </a:extLst>
          </p:cNvPr>
          <p:cNvSpPr txBox="1"/>
          <p:nvPr/>
        </p:nvSpPr>
        <p:spPr>
          <a:xfrm>
            <a:off x="7237906" y="3626757"/>
            <a:ext cx="934871" cy="369332"/>
          </a:xfrm>
          <a:prstGeom prst="rect">
            <a:avLst/>
          </a:prstGeom>
          <a:noFill/>
        </p:spPr>
        <p:txBody>
          <a:bodyPr wrap="none" rtlCol="0">
            <a:spAutoFit/>
          </a:bodyPr>
          <a:lstStyle/>
          <a:p>
            <a:r>
              <a:rPr lang="en-US" b="1" dirty="0">
                <a:solidFill>
                  <a:schemeClr val="bg1">
                    <a:lumMod val="85000"/>
                  </a:schemeClr>
                </a:solidFill>
              </a:rPr>
              <a:t>Output:</a:t>
            </a:r>
            <a:endParaRPr lang="en-IN" b="1" dirty="0">
              <a:solidFill>
                <a:schemeClr val="bg1">
                  <a:lumMod val="85000"/>
                </a:schemeClr>
              </a:solidFill>
            </a:endParaRPr>
          </a:p>
        </p:txBody>
      </p:sp>
      <p:pic>
        <p:nvPicPr>
          <p:cNvPr id="3" name="Picture 2">
            <a:extLst>
              <a:ext uri="{FF2B5EF4-FFF2-40B4-BE49-F238E27FC236}">
                <a16:creationId xmlns:a16="http://schemas.microsoft.com/office/drawing/2014/main" id="{0697E74F-D655-68AC-A535-252548A1B802}"/>
              </a:ext>
            </a:extLst>
          </p:cNvPr>
          <p:cNvPicPr>
            <a:picLocks noChangeAspect="1"/>
          </p:cNvPicPr>
          <p:nvPr/>
        </p:nvPicPr>
        <p:blipFill>
          <a:blip r:embed="rId5"/>
          <a:stretch>
            <a:fillRect/>
          </a:stretch>
        </p:blipFill>
        <p:spPr>
          <a:xfrm>
            <a:off x="7612982" y="1676502"/>
            <a:ext cx="1631371" cy="1142999"/>
          </a:xfrm>
          <a:prstGeom prst="rect">
            <a:avLst/>
          </a:prstGeom>
        </p:spPr>
      </p:pic>
      <p:pic>
        <p:nvPicPr>
          <p:cNvPr id="7" name="Picture 6">
            <a:extLst>
              <a:ext uri="{FF2B5EF4-FFF2-40B4-BE49-F238E27FC236}">
                <a16:creationId xmlns:a16="http://schemas.microsoft.com/office/drawing/2014/main" id="{D9D74265-69E3-DCCF-6D8A-E7813755A39B}"/>
              </a:ext>
            </a:extLst>
          </p:cNvPr>
          <p:cNvPicPr>
            <a:picLocks noChangeAspect="1"/>
          </p:cNvPicPr>
          <p:nvPr/>
        </p:nvPicPr>
        <p:blipFill>
          <a:blip r:embed="rId6"/>
          <a:stretch>
            <a:fillRect/>
          </a:stretch>
        </p:blipFill>
        <p:spPr>
          <a:xfrm>
            <a:off x="8314255" y="3541504"/>
            <a:ext cx="2190766" cy="3133748"/>
          </a:xfrm>
          <a:prstGeom prst="rect">
            <a:avLst/>
          </a:prstGeom>
        </p:spPr>
      </p:pic>
    </p:spTree>
    <p:extLst>
      <p:ext uri="{BB962C8B-B14F-4D97-AF65-F5344CB8AC3E}">
        <p14:creationId xmlns:p14="http://schemas.microsoft.com/office/powerpoint/2010/main" val="2297804793"/>
      </p:ext>
    </p:extLst>
  </p:cSld>
  <p:clrMapOvr>
    <a:masterClrMapping/>
  </p:clrMapOvr>
  <p:transition spd="med">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t="-1000" r="-1000"/>
          </a:stretch>
        </a:blipFill>
        <a:effectLst/>
      </p:bgPr>
    </p:bg>
    <p:spTree>
      <p:nvGrpSpPr>
        <p:cNvPr id="1" name="">
          <a:extLst>
            <a:ext uri="{FF2B5EF4-FFF2-40B4-BE49-F238E27FC236}">
              <a16:creationId xmlns:a16="http://schemas.microsoft.com/office/drawing/2014/main" id="{9DD10B5F-7268-B7D6-13A0-8556E8EAB18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DEE5546-979F-7704-BBC3-7F42CFBB1788}"/>
              </a:ext>
            </a:extLst>
          </p:cNvPr>
          <p:cNvPicPr>
            <a:picLocks noChangeAspect="1"/>
          </p:cNvPicPr>
          <p:nvPr/>
        </p:nvPicPr>
        <p:blipFill>
          <a:blip r:embed="rId3"/>
          <a:stretch>
            <a:fillRect/>
          </a:stretch>
        </p:blipFill>
        <p:spPr>
          <a:xfrm>
            <a:off x="2506772" y="1568040"/>
            <a:ext cx="2705120" cy="1038233"/>
          </a:xfrm>
          <a:prstGeom prst="rect">
            <a:avLst/>
          </a:prstGeom>
        </p:spPr>
      </p:pic>
      <p:pic>
        <p:nvPicPr>
          <p:cNvPr id="8" name="Picture 7">
            <a:extLst>
              <a:ext uri="{FF2B5EF4-FFF2-40B4-BE49-F238E27FC236}">
                <a16:creationId xmlns:a16="http://schemas.microsoft.com/office/drawing/2014/main" id="{988F2268-FC23-7E2F-F4D9-F50288D761F9}"/>
              </a:ext>
            </a:extLst>
          </p:cNvPr>
          <p:cNvPicPr>
            <a:picLocks noChangeAspect="1"/>
          </p:cNvPicPr>
          <p:nvPr/>
        </p:nvPicPr>
        <p:blipFill>
          <a:blip r:embed="rId4"/>
          <a:stretch>
            <a:fillRect/>
          </a:stretch>
        </p:blipFill>
        <p:spPr>
          <a:xfrm>
            <a:off x="2442745" y="4652493"/>
            <a:ext cx="2867046" cy="666755"/>
          </a:xfrm>
          <a:prstGeom prst="rect">
            <a:avLst/>
          </a:prstGeom>
        </p:spPr>
      </p:pic>
      <p:sp>
        <p:nvSpPr>
          <p:cNvPr id="11" name="Title 1"/>
          <p:cNvSpPr>
            <a:spLocks noGrp="1"/>
          </p:cNvSpPr>
          <p:nvPr>
            <p:ph type="title"/>
          </p:nvPr>
        </p:nvSpPr>
        <p:spPr>
          <a:xfrm>
            <a:off x="1314090" y="485160"/>
            <a:ext cx="8229600" cy="1143000"/>
          </a:xfrm>
        </p:spPr>
        <p:txBody>
          <a:bodyPr>
            <a:normAutofit/>
          </a:bodyPr>
          <a:lstStyle/>
          <a:p>
            <a:r>
              <a:rPr sz="2400" b="1" dirty="0"/>
              <a:t>Q1</a:t>
            </a:r>
            <a:r>
              <a:rPr lang="en-US" sz="2400" b="1" dirty="0"/>
              <a:t>0</a:t>
            </a:r>
            <a:r>
              <a:rPr sz="2400" b="1" dirty="0"/>
              <a:t>: </a:t>
            </a:r>
            <a:r>
              <a:rPr lang="en-US" sz="2400" b="1" dirty="0"/>
              <a:t>Which city has the largest number of customers using our service?</a:t>
            </a:r>
            <a:endParaRPr sz="2400" b="1" dirty="0"/>
          </a:p>
        </p:txBody>
      </p:sp>
      <p:sp>
        <p:nvSpPr>
          <p:cNvPr id="12" name="Title 1"/>
          <p:cNvSpPr txBox="1">
            <a:spLocks/>
          </p:cNvSpPr>
          <p:nvPr/>
        </p:nvSpPr>
        <p:spPr>
          <a:xfrm>
            <a:off x="871166" y="2989765"/>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b="1" dirty="0"/>
              <a:t>Q11: Among delivery partners, who has the highest average rating for service quality?</a:t>
            </a:r>
          </a:p>
        </p:txBody>
      </p:sp>
      <p:sp>
        <p:nvSpPr>
          <p:cNvPr id="13" name="TextBox 12">
            <a:extLst>
              <a:ext uri="{FF2B5EF4-FFF2-40B4-BE49-F238E27FC236}">
                <a16:creationId xmlns:a16="http://schemas.microsoft.com/office/drawing/2014/main" id="{280828E6-BE80-7F23-0772-3EEA0448A546}"/>
              </a:ext>
            </a:extLst>
          </p:cNvPr>
          <p:cNvSpPr txBox="1"/>
          <p:nvPr/>
        </p:nvSpPr>
        <p:spPr>
          <a:xfrm>
            <a:off x="1908205" y="4012525"/>
            <a:ext cx="838115" cy="369332"/>
          </a:xfrm>
          <a:prstGeom prst="rect">
            <a:avLst/>
          </a:prstGeom>
          <a:noFill/>
        </p:spPr>
        <p:txBody>
          <a:bodyPr wrap="none" rtlCol="0">
            <a:spAutoFit/>
          </a:bodyPr>
          <a:lstStyle/>
          <a:p>
            <a:r>
              <a:rPr lang="en-US" b="1" dirty="0">
                <a:solidFill>
                  <a:schemeClr val="bg1">
                    <a:lumMod val="85000"/>
                  </a:schemeClr>
                </a:solidFill>
              </a:rPr>
              <a:t>Query:</a:t>
            </a:r>
            <a:endParaRPr lang="en-IN" b="1" dirty="0">
              <a:solidFill>
                <a:schemeClr val="bg1">
                  <a:lumMod val="85000"/>
                </a:schemeClr>
              </a:solidFill>
            </a:endParaRPr>
          </a:p>
        </p:txBody>
      </p:sp>
      <p:sp>
        <p:nvSpPr>
          <p:cNvPr id="14" name="TextBox 13">
            <a:extLst>
              <a:ext uri="{FF2B5EF4-FFF2-40B4-BE49-F238E27FC236}">
                <a16:creationId xmlns:a16="http://schemas.microsoft.com/office/drawing/2014/main" id="{05FECE9E-D2EF-1A41-936E-E60E34778362}"/>
              </a:ext>
            </a:extLst>
          </p:cNvPr>
          <p:cNvSpPr txBox="1"/>
          <p:nvPr/>
        </p:nvSpPr>
        <p:spPr>
          <a:xfrm>
            <a:off x="1908205" y="1127801"/>
            <a:ext cx="838115" cy="369332"/>
          </a:xfrm>
          <a:prstGeom prst="rect">
            <a:avLst/>
          </a:prstGeom>
          <a:noFill/>
        </p:spPr>
        <p:txBody>
          <a:bodyPr wrap="none" rtlCol="0">
            <a:spAutoFit/>
          </a:bodyPr>
          <a:lstStyle/>
          <a:p>
            <a:r>
              <a:rPr lang="en-US" b="1" dirty="0">
                <a:solidFill>
                  <a:schemeClr val="bg1">
                    <a:lumMod val="85000"/>
                  </a:schemeClr>
                </a:solidFill>
              </a:rPr>
              <a:t>Query:</a:t>
            </a:r>
            <a:endParaRPr lang="en-IN" b="1" dirty="0">
              <a:solidFill>
                <a:schemeClr val="bg1">
                  <a:lumMod val="85000"/>
                </a:schemeClr>
              </a:solidFill>
            </a:endParaRPr>
          </a:p>
        </p:txBody>
      </p:sp>
      <p:sp>
        <p:nvSpPr>
          <p:cNvPr id="15" name="TextBox 14">
            <a:extLst>
              <a:ext uri="{FF2B5EF4-FFF2-40B4-BE49-F238E27FC236}">
                <a16:creationId xmlns:a16="http://schemas.microsoft.com/office/drawing/2014/main" id="{69D4830F-207B-AEF9-07D2-D6E5917E9AF8}"/>
              </a:ext>
            </a:extLst>
          </p:cNvPr>
          <p:cNvSpPr txBox="1"/>
          <p:nvPr/>
        </p:nvSpPr>
        <p:spPr>
          <a:xfrm>
            <a:off x="6512675" y="1425320"/>
            <a:ext cx="934871" cy="369332"/>
          </a:xfrm>
          <a:prstGeom prst="rect">
            <a:avLst/>
          </a:prstGeom>
          <a:noFill/>
        </p:spPr>
        <p:txBody>
          <a:bodyPr wrap="none" rtlCol="0">
            <a:spAutoFit/>
          </a:bodyPr>
          <a:lstStyle/>
          <a:p>
            <a:r>
              <a:rPr lang="en-US" b="1" dirty="0">
                <a:solidFill>
                  <a:schemeClr val="bg1">
                    <a:lumMod val="85000"/>
                  </a:schemeClr>
                </a:solidFill>
              </a:rPr>
              <a:t>Output:</a:t>
            </a:r>
            <a:endParaRPr lang="en-IN" b="1" dirty="0">
              <a:solidFill>
                <a:schemeClr val="bg1">
                  <a:lumMod val="85000"/>
                </a:schemeClr>
              </a:solidFill>
            </a:endParaRPr>
          </a:p>
        </p:txBody>
      </p:sp>
      <p:sp>
        <p:nvSpPr>
          <p:cNvPr id="16" name="TextBox 15">
            <a:extLst>
              <a:ext uri="{FF2B5EF4-FFF2-40B4-BE49-F238E27FC236}">
                <a16:creationId xmlns:a16="http://schemas.microsoft.com/office/drawing/2014/main" id="{F72B078C-03AD-9147-66A5-46434884FCBF}"/>
              </a:ext>
            </a:extLst>
          </p:cNvPr>
          <p:cNvSpPr txBox="1"/>
          <p:nvPr/>
        </p:nvSpPr>
        <p:spPr>
          <a:xfrm>
            <a:off x="6579080" y="3760579"/>
            <a:ext cx="934871" cy="369332"/>
          </a:xfrm>
          <a:prstGeom prst="rect">
            <a:avLst/>
          </a:prstGeom>
          <a:noFill/>
        </p:spPr>
        <p:txBody>
          <a:bodyPr wrap="none" rtlCol="0">
            <a:spAutoFit/>
          </a:bodyPr>
          <a:lstStyle/>
          <a:p>
            <a:r>
              <a:rPr lang="en-US" b="1" dirty="0">
                <a:solidFill>
                  <a:schemeClr val="bg1">
                    <a:lumMod val="85000"/>
                  </a:schemeClr>
                </a:solidFill>
              </a:rPr>
              <a:t>Output:</a:t>
            </a:r>
            <a:endParaRPr lang="en-IN" b="1" dirty="0">
              <a:solidFill>
                <a:schemeClr val="bg1">
                  <a:lumMod val="85000"/>
                </a:schemeClr>
              </a:solidFill>
            </a:endParaRPr>
          </a:p>
        </p:txBody>
      </p:sp>
      <p:pic>
        <p:nvPicPr>
          <p:cNvPr id="3" name="Picture 2">
            <a:extLst>
              <a:ext uri="{FF2B5EF4-FFF2-40B4-BE49-F238E27FC236}">
                <a16:creationId xmlns:a16="http://schemas.microsoft.com/office/drawing/2014/main" id="{7FCA76D9-7C2B-A888-E401-A5E88C059099}"/>
              </a:ext>
            </a:extLst>
          </p:cNvPr>
          <p:cNvPicPr>
            <a:picLocks noChangeAspect="1"/>
          </p:cNvPicPr>
          <p:nvPr/>
        </p:nvPicPr>
        <p:blipFill>
          <a:blip r:embed="rId5"/>
          <a:stretch>
            <a:fillRect/>
          </a:stretch>
        </p:blipFill>
        <p:spPr>
          <a:xfrm>
            <a:off x="6882211" y="1950388"/>
            <a:ext cx="2382187" cy="550656"/>
          </a:xfrm>
          <a:prstGeom prst="rect">
            <a:avLst/>
          </a:prstGeom>
        </p:spPr>
      </p:pic>
      <p:pic>
        <p:nvPicPr>
          <p:cNvPr id="7" name="Picture 6">
            <a:extLst>
              <a:ext uri="{FF2B5EF4-FFF2-40B4-BE49-F238E27FC236}">
                <a16:creationId xmlns:a16="http://schemas.microsoft.com/office/drawing/2014/main" id="{2DAE4F64-30CA-390E-640C-ED88A53517DB}"/>
              </a:ext>
            </a:extLst>
          </p:cNvPr>
          <p:cNvPicPr>
            <a:picLocks noChangeAspect="1"/>
          </p:cNvPicPr>
          <p:nvPr/>
        </p:nvPicPr>
        <p:blipFill>
          <a:blip r:embed="rId6"/>
          <a:stretch>
            <a:fillRect/>
          </a:stretch>
        </p:blipFill>
        <p:spPr>
          <a:xfrm>
            <a:off x="6917963" y="4295221"/>
            <a:ext cx="2346435" cy="597022"/>
          </a:xfrm>
          <a:prstGeom prst="rect">
            <a:avLst/>
          </a:prstGeom>
        </p:spPr>
      </p:pic>
    </p:spTree>
    <p:extLst>
      <p:ext uri="{BB962C8B-B14F-4D97-AF65-F5344CB8AC3E}">
        <p14:creationId xmlns:p14="http://schemas.microsoft.com/office/powerpoint/2010/main" val="1637944475"/>
      </p:ext>
    </p:extLst>
  </p:cSld>
  <p:clrMapOvr>
    <a:masterClrMapping/>
  </p:clrMapOvr>
  <p:transition spd="med">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t="-1000" r="-1000"/>
          </a:stretch>
        </a:blipFill>
        <a:effectLst/>
      </p:bgPr>
    </p:bg>
    <p:spTree>
      <p:nvGrpSpPr>
        <p:cNvPr id="1" name="">
          <a:extLst>
            <a:ext uri="{FF2B5EF4-FFF2-40B4-BE49-F238E27FC236}">
              <a16:creationId xmlns:a16="http://schemas.microsoft.com/office/drawing/2014/main" id="{1C419A7C-74A0-9400-7EFB-48D856A297A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9458C4E-7554-1C56-32ED-B7E9E133639C}"/>
              </a:ext>
            </a:extLst>
          </p:cNvPr>
          <p:cNvPicPr>
            <a:picLocks noChangeAspect="1"/>
          </p:cNvPicPr>
          <p:nvPr/>
        </p:nvPicPr>
        <p:blipFill>
          <a:blip r:embed="rId3"/>
          <a:stretch>
            <a:fillRect/>
          </a:stretch>
        </p:blipFill>
        <p:spPr>
          <a:xfrm>
            <a:off x="2104528" y="1530340"/>
            <a:ext cx="4400582" cy="1419235"/>
          </a:xfrm>
          <a:prstGeom prst="rect">
            <a:avLst/>
          </a:prstGeom>
        </p:spPr>
      </p:pic>
      <p:pic>
        <p:nvPicPr>
          <p:cNvPr id="8" name="Picture 7">
            <a:extLst>
              <a:ext uri="{FF2B5EF4-FFF2-40B4-BE49-F238E27FC236}">
                <a16:creationId xmlns:a16="http://schemas.microsoft.com/office/drawing/2014/main" id="{E7128B2F-AFBE-5873-B2D2-21D8B3B68195}"/>
              </a:ext>
            </a:extLst>
          </p:cNvPr>
          <p:cNvPicPr>
            <a:picLocks noChangeAspect="1"/>
          </p:cNvPicPr>
          <p:nvPr/>
        </p:nvPicPr>
        <p:blipFill>
          <a:blip r:embed="rId4"/>
          <a:stretch>
            <a:fillRect/>
          </a:stretch>
        </p:blipFill>
        <p:spPr>
          <a:xfrm>
            <a:off x="2174861" y="4158829"/>
            <a:ext cx="3991472" cy="1327035"/>
          </a:xfrm>
          <a:prstGeom prst="rect">
            <a:avLst/>
          </a:prstGeom>
        </p:spPr>
      </p:pic>
      <p:sp>
        <p:nvSpPr>
          <p:cNvPr id="11" name="Title 1"/>
          <p:cNvSpPr>
            <a:spLocks noGrp="1"/>
          </p:cNvSpPr>
          <p:nvPr>
            <p:ph type="title"/>
          </p:nvPr>
        </p:nvSpPr>
        <p:spPr>
          <a:xfrm>
            <a:off x="1326854" y="229011"/>
            <a:ext cx="8229600" cy="1143000"/>
          </a:xfrm>
        </p:spPr>
        <p:txBody>
          <a:bodyPr>
            <a:normAutofit/>
          </a:bodyPr>
          <a:lstStyle/>
          <a:p>
            <a:r>
              <a:rPr sz="2400" b="1" dirty="0"/>
              <a:t>Q1</a:t>
            </a:r>
            <a:r>
              <a:rPr lang="en-US" sz="2400" b="1" dirty="0"/>
              <a:t>2</a:t>
            </a:r>
            <a:r>
              <a:rPr sz="2400" b="1" dirty="0"/>
              <a:t>: </a:t>
            </a:r>
            <a:r>
              <a:rPr lang="en-US" sz="2400" b="1" dirty="0"/>
              <a:t>Who are the top 5 customers who ordered the most food items overall?</a:t>
            </a:r>
            <a:endParaRPr sz="2400" b="1" dirty="0"/>
          </a:p>
        </p:txBody>
      </p:sp>
      <p:sp>
        <p:nvSpPr>
          <p:cNvPr id="12" name="Title 1"/>
          <p:cNvSpPr txBox="1">
            <a:spLocks/>
          </p:cNvSpPr>
          <p:nvPr/>
        </p:nvSpPr>
        <p:spPr>
          <a:xfrm>
            <a:off x="753373" y="2934458"/>
            <a:ext cx="8229600"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b="1" dirty="0"/>
              <a:t>Q13: Which restaurants offer the widest variety of food items on their menu, and who are the top 5?</a:t>
            </a:r>
          </a:p>
        </p:txBody>
      </p:sp>
      <p:sp>
        <p:nvSpPr>
          <p:cNvPr id="13" name="TextBox 12">
            <a:extLst>
              <a:ext uri="{FF2B5EF4-FFF2-40B4-BE49-F238E27FC236}">
                <a16:creationId xmlns:a16="http://schemas.microsoft.com/office/drawing/2014/main" id="{95E6700C-2F0E-7994-C6A4-E246C7D4A667}"/>
              </a:ext>
            </a:extLst>
          </p:cNvPr>
          <p:cNvSpPr txBox="1"/>
          <p:nvPr/>
        </p:nvSpPr>
        <p:spPr>
          <a:xfrm>
            <a:off x="1755805" y="3626757"/>
            <a:ext cx="838115" cy="369332"/>
          </a:xfrm>
          <a:prstGeom prst="rect">
            <a:avLst/>
          </a:prstGeom>
          <a:noFill/>
        </p:spPr>
        <p:txBody>
          <a:bodyPr wrap="none" rtlCol="0">
            <a:spAutoFit/>
          </a:bodyPr>
          <a:lstStyle/>
          <a:p>
            <a:r>
              <a:rPr lang="en-US" b="1" dirty="0">
                <a:solidFill>
                  <a:schemeClr val="bg1">
                    <a:lumMod val="85000"/>
                  </a:schemeClr>
                </a:solidFill>
              </a:rPr>
              <a:t>Query:</a:t>
            </a:r>
            <a:endParaRPr lang="en-IN" b="1" dirty="0">
              <a:solidFill>
                <a:schemeClr val="bg1">
                  <a:lumMod val="85000"/>
                </a:schemeClr>
              </a:solidFill>
            </a:endParaRPr>
          </a:p>
        </p:txBody>
      </p:sp>
      <p:sp>
        <p:nvSpPr>
          <p:cNvPr id="14" name="TextBox 13">
            <a:extLst>
              <a:ext uri="{FF2B5EF4-FFF2-40B4-BE49-F238E27FC236}">
                <a16:creationId xmlns:a16="http://schemas.microsoft.com/office/drawing/2014/main" id="{BBF5D2D2-E3D6-D101-2725-79750B662C5A}"/>
              </a:ext>
            </a:extLst>
          </p:cNvPr>
          <p:cNvSpPr txBox="1"/>
          <p:nvPr/>
        </p:nvSpPr>
        <p:spPr>
          <a:xfrm>
            <a:off x="1856447" y="908213"/>
            <a:ext cx="838115" cy="369332"/>
          </a:xfrm>
          <a:prstGeom prst="rect">
            <a:avLst/>
          </a:prstGeom>
          <a:noFill/>
        </p:spPr>
        <p:txBody>
          <a:bodyPr wrap="none" rtlCol="0">
            <a:spAutoFit/>
          </a:bodyPr>
          <a:lstStyle/>
          <a:p>
            <a:r>
              <a:rPr lang="en-US" b="1" dirty="0">
                <a:solidFill>
                  <a:schemeClr val="bg1">
                    <a:lumMod val="85000"/>
                  </a:schemeClr>
                </a:solidFill>
              </a:rPr>
              <a:t>Query:</a:t>
            </a:r>
            <a:endParaRPr lang="en-IN" b="1" dirty="0">
              <a:solidFill>
                <a:schemeClr val="bg1">
                  <a:lumMod val="85000"/>
                </a:schemeClr>
              </a:solidFill>
            </a:endParaRPr>
          </a:p>
        </p:txBody>
      </p:sp>
      <p:sp>
        <p:nvSpPr>
          <p:cNvPr id="15" name="TextBox 14">
            <a:extLst>
              <a:ext uri="{FF2B5EF4-FFF2-40B4-BE49-F238E27FC236}">
                <a16:creationId xmlns:a16="http://schemas.microsoft.com/office/drawing/2014/main" id="{C4D255A8-FAD1-336B-C999-014270C0B29B}"/>
              </a:ext>
            </a:extLst>
          </p:cNvPr>
          <p:cNvSpPr txBox="1"/>
          <p:nvPr/>
        </p:nvSpPr>
        <p:spPr>
          <a:xfrm>
            <a:off x="6940123" y="1161007"/>
            <a:ext cx="934871" cy="369332"/>
          </a:xfrm>
          <a:prstGeom prst="rect">
            <a:avLst/>
          </a:prstGeom>
          <a:noFill/>
        </p:spPr>
        <p:txBody>
          <a:bodyPr wrap="none" rtlCol="0">
            <a:spAutoFit/>
          </a:bodyPr>
          <a:lstStyle/>
          <a:p>
            <a:r>
              <a:rPr lang="en-US" b="1" dirty="0">
                <a:solidFill>
                  <a:schemeClr val="bg1">
                    <a:lumMod val="85000"/>
                  </a:schemeClr>
                </a:solidFill>
              </a:rPr>
              <a:t>Output:</a:t>
            </a:r>
            <a:endParaRPr lang="en-IN" b="1" dirty="0">
              <a:solidFill>
                <a:schemeClr val="bg1">
                  <a:lumMod val="85000"/>
                </a:schemeClr>
              </a:solidFill>
            </a:endParaRPr>
          </a:p>
        </p:txBody>
      </p:sp>
      <p:sp>
        <p:nvSpPr>
          <p:cNvPr id="16" name="TextBox 15">
            <a:extLst>
              <a:ext uri="{FF2B5EF4-FFF2-40B4-BE49-F238E27FC236}">
                <a16:creationId xmlns:a16="http://schemas.microsoft.com/office/drawing/2014/main" id="{6332D441-31EE-EEA0-0E5D-DDD2081E0225}"/>
              </a:ext>
            </a:extLst>
          </p:cNvPr>
          <p:cNvSpPr txBox="1"/>
          <p:nvPr/>
        </p:nvSpPr>
        <p:spPr>
          <a:xfrm>
            <a:off x="6878130" y="3656268"/>
            <a:ext cx="934871" cy="369332"/>
          </a:xfrm>
          <a:prstGeom prst="rect">
            <a:avLst/>
          </a:prstGeom>
          <a:noFill/>
        </p:spPr>
        <p:txBody>
          <a:bodyPr wrap="none" rtlCol="0">
            <a:spAutoFit/>
          </a:bodyPr>
          <a:lstStyle/>
          <a:p>
            <a:r>
              <a:rPr lang="en-US" b="1" dirty="0">
                <a:solidFill>
                  <a:schemeClr val="bg1">
                    <a:lumMod val="85000"/>
                  </a:schemeClr>
                </a:solidFill>
              </a:rPr>
              <a:t>Output:</a:t>
            </a:r>
            <a:endParaRPr lang="en-IN" b="1" dirty="0">
              <a:solidFill>
                <a:schemeClr val="bg1">
                  <a:lumMod val="85000"/>
                </a:schemeClr>
              </a:solidFill>
            </a:endParaRPr>
          </a:p>
        </p:txBody>
      </p:sp>
      <p:pic>
        <p:nvPicPr>
          <p:cNvPr id="3" name="Picture 2">
            <a:extLst>
              <a:ext uri="{FF2B5EF4-FFF2-40B4-BE49-F238E27FC236}">
                <a16:creationId xmlns:a16="http://schemas.microsoft.com/office/drawing/2014/main" id="{11BED4CD-F2D8-0950-ADA7-1B1F10F3166F}"/>
              </a:ext>
            </a:extLst>
          </p:cNvPr>
          <p:cNvPicPr>
            <a:picLocks noChangeAspect="1"/>
          </p:cNvPicPr>
          <p:nvPr/>
        </p:nvPicPr>
        <p:blipFill>
          <a:blip r:embed="rId5"/>
          <a:stretch>
            <a:fillRect/>
          </a:stretch>
        </p:blipFill>
        <p:spPr>
          <a:xfrm>
            <a:off x="7407558" y="1777692"/>
            <a:ext cx="2657494" cy="1104908"/>
          </a:xfrm>
          <a:prstGeom prst="rect">
            <a:avLst/>
          </a:prstGeom>
        </p:spPr>
      </p:pic>
      <p:pic>
        <p:nvPicPr>
          <p:cNvPr id="7" name="Picture 6">
            <a:extLst>
              <a:ext uri="{FF2B5EF4-FFF2-40B4-BE49-F238E27FC236}">
                <a16:creationId xmlns:a16="http://schemas.microsoft.com/office/drawing/2014/main" id="{B80027FE-BC48-8800-73FD-A1A046D23CD7}"/>
              </a:ext>
            </a:extLst>
          </p:cNvPr>
          <p:cNvPicPr>
            <a:picLocks noChangeAspect="1"/>
          </p:cNvPicPr>
          <p:nvPr/>
        </p:nvPicPr>
        <p:blipFill>
          <a:blip r:embed="rId6"/>
          <a:stretch>
            <a:fillRect/>
          </a:stretch>
        </p:blipFill>
        <p:spPr>
          <a:xfrm>
            <a:off x="7407558" y="4217862"/>
            <a:ext cx="2863962" cy="1162812"/>
          </a:xfrm>
          <a:prstGeom prst="rect">
            <a:avLst/>
          </a:prstGeom>
        </p:spPr>
      </p:pic>
    </p:spTree>
    <p:extLst>
      <p:ext uri="{BB962C8B-B14F-4D97-AF65-F5344CB8AC3E}">
        <p14:creationId xmlns:p14="http://schemas.microsoft.com/office/powerpoint/2010/main" val="2240572457"/>
      </p:ext>
    </p:extLst>
  </p:cSld>
  <p:clrMapOvr>
    <a:masterClrMapping/>
  </p:clrMapOvr>
  <p:transition spd="med">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t="-1000" r="-1000"/>
          </a:stretch>
        </a:blipFill>
        <a:effectLst/>
      </p:bgPr>
    </p:bg>
    <p:spTree>
      <p:nvGrpSpPr>
        <p:cNvPr id="1" name="">
          <a:extLst>
            <a:ext uri="{FF2B5EF4-FFF2-40B4-BE49-F238E27FC236}">
              <a16:creationId xmlns:a16="http://schemas.microsoft.com/office/drawing/2014/main" id="{D1E13763-E21B-23EB-3324-998C3131EA4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A53FDEA-60FB-F0EB-949E-94E6F04B347D}"/>
              </a:ext>
            </a:extLst>
          </p:cNvPr>
          <p:cNvPicPr>
            <a:picLocks noChangeAspect="1"/>
          </p:cNvPicPr>
          <p:nvPr/>
        </p:nvPicPr>
        <p:blipFill>
          <a:blip r:embed="rId3"/>
          <a:stretch>
            <a:fillRect/>
          </a:stretch>
        </p:blipFill>
        <p:spPr>
          <a:xfrm>
            <a:off x="2350145" y="1843710"/>
            <a:ext cx="4033402" cy="1486086"/>
          </a:xfrm>
          <a:prstGeom prst="rect">
            <a:avLst/>
          </a:prstGeom>
        </p:spPr>
      </p:pic>
      <p:pic>
        <p:nvPicPr>
          <p:cNvPr id="8" name="Picture 7">
            <a:extLst>
              <a:ext uri="{FF2B5EF4-FFF2-40B4-BE49-F238E27FC236}">
                <a16:creationId xmlns:a16="http://schemas.microsoft.com/office/drawing/2014/main" id="{B0BD0814-5251-F0EC-B858-1D2B59742C46}"/>
              </a:ext>
            </a:extLst>
          </p:cNvPr>
          <p:cNvPicPr>
            <a:picLocks noChangeAspect="1"/>
          </p:cNvPicPr>
          <p:nvPr/>
        </p:nvPicPr>
        <p:blipFill>
          <a:blip r:embed="rId4"/>
          <a:stretch>
            <a:fillRect/>
          </a:stretch>
        </p:blipFill>
        <p:spPr>
          <a:xfrm>
            <a:off x="2405221" y="4645503"/>
            <a:ext cx="4095780" cy="1047758"/>
          </a:xfrm>
          <a:prstGeom prst="rect">
            <a:avLst/>
          </a:prstGeom>
        </p:spPr>
      </p:pic>
      <p:sp>
        <p:nvSpPr>
          <p:cNvPr id="11" name="Title 1"/>
          <p:cNvSpPr>
            <a:spLocks noGrp="1"/>
          </p:cNvSpPr>
          <p:nvPr>
            <p:ph type="title"/>
          </p:nvPr>
        </p:nvSpPr>
        <p:spPr>
          <a:xfrm>
            <a:off x="1181819" y="593239"/>
            <a:ext cx="8229600" cy="1143000"/>
          </a:xfrm>
        </p:spPr>
        <p:txBody>
          <a:bodyPr>
            <a:normAutofit/>
          </a:bodyPr>
          <a:lstStyle/>
          <a:p>
            <a:r>
              <a:rPr sz="2400" b="1" dirty="0"/>
              <a:t>Q1</a:t>
            </a:r>
            <a:r>
              <a:rPr lang="en-US" sz="2400" b="1" dirty="0"/>
              <a:t>4</a:t>
            </a:r>
            <a:r>
              <a:rPr sz="2400" b="1" dirty="0"/>
              <a:t>: </a:t>
            </a:r>
            <a:r>
              <a:rPr lang="en-US" sz="2400" b="1" dirty="0"/>
              <a:t>Which food category (like pizza, desserts, etc.) is ordered the most by our customers?</a:t>
            </a:r>
            <a:endParaRPr sz="2400" b="1" dirty="0"/>
          </a:p>
        </p:txBody>
      </p:sp>
      <p:sp>
        <p:nvSpPr>
          <p:cNvPr id="12" name="Title 1"/>
          <p:cNvSpPr txBox="1">
            <a:spLocks/>
          </p:cNvSpPr>
          <p:nvPr/>
        </p:nvSpPr>
        <p:spPr>
          <a:xfrm>
            <a:off x="813759" y="3498975"/>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b="1" dirty="0"/>
              <a:t>Q15: Which are the top 3 highest-value orders, and which customers placed them?</a:t>
            </a:r>
            <a:endParaRPr lang="en-US" sz="2400" dirty="0"/>
          </a:p>
          <a:p>
            <a:endParaRPr lang="en-US" sz="2400" b="1" dirty="0"/>
          </a:p>
        </p:txBody>
      </p:sp>
      <p:sp>
        <p:nvSpPr>
          <p:cNvPr id="13" name="TextBox 12">
            <a:extLst>
              <a:ext uri="{FF2B5EF4-FFF2-40B4-BE49-F238E27FC236}">
                <a16:creationId xmlns:a16="http://schemas.microsoft.com/office/drawing/2014/main" id="{F47D2E3E-7B5B-15CD-087F-72891C4048C1}"/>
              </a:ext>
            </a:extLst>
          </p:cNvPr>
          <p:cNvSpPr txBox="1"/>
          <p:nvPr/>
        </p:nvSpPr>
        <p:spPr>
          <a:xfrm>
            <a:off x="1931088" y="4152208"/>
            <a:ext cx="838115" cy="369332"/>
          </a:xfrm>
          <a:prstGeom prst="rect">
            <a:avLst/>
          </a:prstGeom>
          <a:noFill/>
        </p:spPr>
        <p:txBody>
          <a:bodyPr wrap="none" rtlCol="0">
            <a:spAutoFit/>
          </a:bodyPr>
          <a:lstStyle/>
          <a:p>
            <a:r>
              <a:rPr lang="en-US" b="1" dirty="0">
                <a:solidFill>
                  <a:schemeClr val="bg1">
                    <a:lumMod val="85000"/>
                  </a:schemeClr>
                </a:solidFill>
              </a:rPr>
              <a:t>Query:</a:t>
            </a:r>
            <a:endParaRPr lang="en-IN" b="1" dirty="0">
              <a:solidFill>
                <a:schemeClr val="bg1">
                  <a:lumMod val="85000"/>
                </a:schemeClr>
              </a:solidFill>
            </a:endParaRPr>
          </a:p>
        </p:txBody>
      </p:sp>
      <p:sp>
        <p:nvSpPr>
          <p:cNvPr id="14" name="TextBox 13">
            <a:extLst>
              <a:ext uri="{FF2B5EF4-FFF2-40B4-BE49-F238E27FC236}">
                <a16:creationId xmlns:a16="http://schemas.microsoft.com/office/drawing/2014/main" id="{E3ADC632-EFFF-5E71-87D3-AF89AE4FF881}"/>
              </a:ext>
            </a:extLst>
          </p:cNvPr>
          <p:cNvSpPr txBox="1"/>
          <p:nvPr/>
        </p:nvSpPr>
        <p:spPr>
          <a:xfrm>
            <a:off x="1804688" y="1325898"/>
            <a:ext cx="838115" cy="369332"/>
          </a:xfrm>
          <a:prstGeom prst="rect">
            <a:avLst/>
          </a:prstGeom>
          <a:noFill/>
        </p:spPr>
        <p:txBody>
          <a:bodyPr wrap="none" rtlCol="0">
            <a:spAutoFit/>
          </a:bodyPr>
          <a:lstStyle/>
          <a:p>
            <a:r>
              <a:rPr lang="en-US" b="1" dirty="0">
                <a:solidFill>
                  <a:schemeClr val="bg1">
                    <a:lumMod val="85000"/>
                  </a:schemeClr>
                </a:solidFill>
              </a:rPr>
              <a:t>Query:</a:t>
            </a:r>
            <a:endParaRPr lang="en-IN" b="1" dirty="0">
              <a:solidFill>
                <a:schemeClr val="bg1">
                  <a:lumMod val="85000"/>
                </a:schemeClr>
              </a:solidFill>
            </a:endParaRPr>
          </a:p>
        </p:txBody>
      </p:sp>
      <p:sp>
        <p:nvSpPr>
          <p:cNvPr id="15" name="TextBox 14">
            <a:extLst>
              <a:ext uri="{FF2B5EF4-FFF2-40B4-BE49-F238E27FC236}">
                <a16:creationId xmlns:a16="http://schemas.microsoft.com/office/drawing/2014/main" id="{61B9976D-C783-F0B9-E03C-7CF7BF9FAAD9}"/>
              </a:ext>
            </a:extLst>
          </p:cNvPr>
          <p:cNvSpPr txBox="1"/>
          <p:nvPr/>
        </p:nvSpPr>
        <p:spPr>
          <a:xfrm>
            <a:off x="6639466" y="1882872"/>
            <a:ext cx="934871" cy="369332"/>
          </a:xfrm>
          <a:prstGeom prst="rect">
            <a:avLst/>
          </a:prstGeom>
          <a:noFill/>
        </p:spPr>
        <p:txBody>
          <a:bodyPr wrap="none" rtlCol="0">
            <a:spAutoFit/>
          </a:bodyPr>
          <a:lstStyle/>
          <a:p>
            <a:r>
              <a:rPr lang="en-US" b="1" dirty="0">
                <a:solidFill>
                  <a:schemeClr val="bg1">
                    <a:lumMod val="85000"/>
                  </a:schemeClr>
                </a:solidFill>
              </a:rPr>
              <a:t>Output:</a:t>
            </a:r>
            <a:endParaRPr lang="en-IN" b="1" dirty="0">
              <a:solidFill>
                <a:schemeClr val="bg1">
                  <a:lumMod val="85000"/>
                </a:schemeClr>
              </a:solidFill>
            </a:endParaRPr>
          </a:p>
        </p:txBody>
      </p:sp>
      <p:sp>
        <p:nvSpPr>
          <p:cNvPr id="16" name="TextBox 15">
            <a:extLst>
              <a:ext uri="{FF2B5EF4-FFF2-40B4-BE49-F238E27FC236}">
                <a16:creationId xmlns:a16="http://schemas.microsoft.com/office/drawing/2014/main" id="{EEEF3AD5-DFA3-9BAB-EE1D-4C8C200DC430}"/>
              </a:ext>
            </a:extLst>
          </p:cNvPr>
          <p:cNvSpPr txBox="1"/>
          <p:nvPr/>
        </p:nvSpPr>
        <p:spPr>
          <a:xfrm>
            <a:off x="6940123" y="4274892"/>
            <a:ext cx="934871" cy="369332"/>
          </a:xfrm>
          <a:prstGeom prst="rect">
            <a:avLst/>
          </a:prstGeom>
          <a:noFill/>
        </p:spPr>
        <p:txBody>
          <a:bodyPr wrap="none" rtlCol="0">
            <a:spAutoFit/>
          </a:bodyPr>
          <a:lstStyle/>
          <a:p>
            <a:r>
              <a:rPr lang="en-US" b="1" dirty="0">
                <a:solidFill>
                  <a:schemeClr val="bg1">
                    <a:lumMod val="85000"/>
                  </a:schemeClr>
                </a:solidFill>
              </a:rPr>
              <a:t>Output:</a:t>
            </a:r>
            <a:endParaRPr lang="en-IN" b="1" dirty="0">
              <a:solidFill>
                <a:schemeClr val="bg1">
                  <a:lumMod val="85000"/>
                </a:schemeClr>
              </a:solidFill>
            </a:endParaRPr>
          </a:p>
        </p:txBody>
      </p:sp>
      <p:pic>
        <p:nvPicPr>
          <p:cNvPr id="3" name="Picture 2">
            <a:extLst>
              <a:ext uri="{FF2B5EF4-FFF2-40B4-BE49-F238E27FC236}">
                <a16:creationId xmlns:a16="http://schemas.microsoft.com/office/drawing/2014/main" id="{97F33D49-7635-60A4-B944-C4D5390D73C4}"/>
              </a:ext>
            </a:extLst>
          </p:cNvPr>
          <p:cNvPicPr>
            <a:picLocks noChangeAspect="1"/>
          </p:cNvPicPr>
          <p:nvPr/>
        </p:nvPicPr>
        <p:blipFill>
          <a:blip r:embed="rId5"/>
          <a:stretch>
            <a:fillRect/>
          </a:stretch>
        </p:blipFill>
        <p:spPr>
          <a:xfrm>
            <a:off x="6940123" y="2577414"/>
            <a:ext cx="2245383" cy="532143"/>
          </a:xfrm>
          <a:prstGeom prst="rect">
            <a:avLst/>
          </a:prstGeom>
        </p:spPr>
      </p:pic>
      <p:pic>
        <p:nvPicPr>
          <p:cNvPr id="7" name="Picture 6">
            <a:extLst>
              <a:ext uri="{FF2B5EF4-FFF2-40B4-BE49-F238E27FC236}">
                <a16:creationId xmlns:a16="http://schemas.microsoft.com/office/drawing/2014/main" id="{33DF93C3-9318-10F3-D603-999FAA30C2E3}"/>
              </a:ext>
            </a:extLst>
          </p:cNvPr>
          <p:cNvPicPr>
            <a:picLocks noChangeAspect="1"/>
          </p:cNvPicPr>
          <p:nvPr/>
        </p:nvPicPr>
        <p:blipFill>
          <a:blip r:embed="rId6"/>
          <a:stretch>
            <a:fillRect/>
          </a:stretch>
        </p:blipFill>
        <p:spPr>
          <a:xfrm>
            <a:off x="7066372" y="4872293"/>
            <a:ext cx="2867046" cy="704855"/>
          </a:xfrm>
          <a:prstGeom prst="rect">
            <a:avLst/>
          </a:prstGeom>
        </p:spPr>
      </p:pic>
    </p:spTree>
    <p:extLst>
      <p:ext uri="{BB962C8B-B14F-4D97-AF65-F5344CB8AC3E}">
        <p14:creationId xmlns:p14="http://schemas.microsoft.com/office/powerpoint/2010/main" val="1929381840"/>
      </p:ext>
    </p:extLst>
  </p:cSld>
  <p:clrMapOvr>
    <a:masterClrMapping/>
  </p:clrMapOvr>
  <p:transition spd="med">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t="-1000" r="-1000"/>
          </a:stretch>
        </a:blipFill>
        <a:effectLst/>
      </p:bgPr>
    </p:bg>
    <p:spTree>
      <p:nvGrpSpPr>
        <p:cNvPr id="1" name="">
          <a:extLst>
            <a:ext uri="{FF2B5EF4-FFF2-40B4-BE49-F238E27FC236}">
              <a16:creationId xmlns:a16="http://schemas.microsoft.com/office/drawing/2014/main" id="{F0782FC4-3D4A-24AF-263F-49377166ED9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2B3C5DE-6126-B2BE-54F1-A36B86A0713E}"/>
              </a:ext>
            </a:extLst>
          </p:cNvPr>
          <p:cNvPicPr>
            <a:picLocks noChangeAspect="1"/>
          </p:cNvPicPr>
          <p:nvPr/>
        </p:nvPicPr>
        <p:blipFill>
          <a:blip r:embed="rId3"/>
          <a:stretch>
            <a:fillRect/>
          </a:stretch>
        </p:blipFill>
        <p:spPr>
          <a:xfrm>
            <a:off x="2334327" y="2089818"/>
            <a:ext cx="4705384" cy="2076465"/>
          </a:xfrm>
          <a:prstGeom prst="rect">
            <a:avLst/>
          </a:prstGeom>
        </p:spPr>
      </p:pic>
      <p:sp>
        <p:nvSpPr>
          <p:cNvPr id="7" name="Title 1"/>
          <p:cNvSpPr>
            <a:spLocks noGrp="1"/>
          </p:cNvSpPr>
          <p:nvPr>
            <p:ph type="title"/>
          </p:nvPr>
        </p:nvSpPr>
        <p:spPr>
          <a:xfrm>
            <a:off x="1354347" y="946818"/>
            <a:ext cx="8229600" cy="1143000"/>
          </a:xfrm>
        </p:spPr>
        <p:txBody>
          <a:bodyPr>
            <a:normAutofit/>
          </a:bodyPr>
          <a:lstStyle/>
          <a:p>
            <a:r>
              <a:rPr sz="2400" b="1" dirty="0"/>
              <a:t>Q</a:t>
            </a:r>
            <a:r>
              <a:rPr lang="en-US" sz="2400" b="1" dirty="0"/>
              <a:t>16</a:t>
            </a:r>
            <a:r>
              <a:rPr sz="2400" b="1" dirty="0"/>
              <a:t>: </a:t>
            </a:r>
            <a:r>
              <a:rPr lang="en-US" sz="2400" b="1" dirty="0"/>
              <a:t>Who are our top 3 customers by spending, if we rank all customers based on total money spent?</a:t>
            </a:r>
            <a:endParaRPr sz="2400" b="1" dirty="0"/>
          </a:p>
        </p:txBody>
      </p:sp>
      <p:sp>
        <p:nvSpPr>
          <p:cNvPr id="8" name="TextBox 7">
            <a:extLst>
              <a:ext uri="{FF2B5EF4-FFF2-40B4-BE49-F238E27FC236}">
                <a16:creationId xmlns:a16="http://schemas.microsoft.com/office/drawing/2014/main" id="{A429428E-8ECC-C9B5-BF11-06F110E87B88}"/>
              </a:ext>
            </a:extLst>
          </p:cNvPr>
          <p:cNvSpPr txBox="1"/>
          <p:nvPr/>
        </p:nvSpPr>
        <p:spPr>
          <a:xfrm>
            <a:off x="2089359" y="1477046"/>
            <a:ext cx="838115" cy="369332"/>
          </a:xfrm>
          <a:prstGeom prst="rect">
            <a:avLst/>
          </a:prstGeom>
          <a:noFill/>
        </p:spPr>
        <p:txBody>
          <a:bodyPr wrap="none" rtlCol="0">
            <a:spAutoFit/>
          </a:bodyPr>
          <a:lstStyle/>
          <a:p>
            <a:r>
              <a:rPr lang="en-US" b="1" dirty="0">
                <a:solidFill>
                  <a:schemeClr val="bg1">
                    <a:lumMod val="85000"/>
                  </a:schemeClr>
                </a:solidFill>
              </a:rPr>
              <a:t>Query:</a:t>
            </a:r>
            <a:endParaRPr lang="en-IN" b="1" dirty="0">
              <a:solidFill>
                <a:schemeClr val="bg1">
                  <a:lumMod val="85000"/>
                </a:schemeClr>
              </a:solidFill>
            </a:endParaRPr>
          </a:p>
        </p:txBody>
      </p:sp>
      <p:sp>
        <p:nvSpPr>
          <p:cNvPr id="10" name="TextBox 9">
            <a:extLst>
              <a:ext uri="{FF2B5EF4-FFF2-40B4-BE49-F238E27FC236}">
                <a16:creationId xmlns:a16="http://schemas.microsoft.com/office/drawing/2014/main" id="{BD860489-F512-EB07-7B35-966396DD0F5B}"/>
              </a:ext>
            </a:extLst>
          </p:cNvPr>
          <p:cNvSpPr txBox="1"/>
          <p:nvPr/>
        </p:nvSpPr>
        <p:spPr>
          <a:xfrm>
            <a:off x="6346167" y="4277976"/>
            <a:ext cx="934871" cy="369332"/>
          </a:xfrm>
          <a:prstGeom prst="rect">
            <a:avLst/>
          </a:prstGeom>
          <a:noFill/>
        </p:spPr>
        <p:txBody>
          <a:bodyPr wrap="none" rtlCol="0">
            <a:spAutoFit/>
          </a:bodyPr>
          <a:lstStyle/>
          <a:p>
            <a:r>
              <a:rPr lang="en-US" b="1" dirty="0">
                <a:solidFill>
                  <a:schemeClr val="bg1">
                    <a:lumMod val="85000"/>
                  </a:schemeClr>
                </a:solidFill>
              </a:rPr>
              <a:t>Output:</a:t>
            </a:r>
            <a:endParaRPr lang="en-IN" b="1" dirty="0">
              <a:solidFill>
                <a:schemeClr val="bg1">
                  <a:lumMod val="85000"/>
                </a:schemeClr>
              </a:solidFill>
            </a:endParaRPr>
          </a:p>
        </p:txBody>
      </p:sp>
      <p:sp>
        <p:nvSpPr>
          <p:cNvPr id="2" name="Title 1">
            <a:extLst>
              <a:ext uri="{FF2B5EF4-FFF2-40B4-BE49-F238E27FC236}">
                <a16:creationId xmlns:a16="http://schemas.microsoft.com/office/drawing/2014/main" id="{B6146C03-B56C-DF55-9C17-8B484EC3668A}"/>
              </a:ext>
            </a:extLst>
          </p:cNvPr>
          <p:cNvSpPr txBox="1">
            <a:spLocks/>
          </p:cNvSpPr>
          <p:nvPr/>
        </p:nvSpPr>
        <p:spPr>
          <a:xfrm>
            <a:off x="1935192" y="21596"/>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chemeClr val="bg1"/>
                </a:solidFill>
                <a:latin typeface="Amasis MT Pro Black" panose="020F0502020204030204" pitchFamily="18" charset="0"/>
              </a:rPr>
              <a:t>Advanced Queries</a:t>
            </a:r>
          </a:p>
        </p:txBody>
      </p:sp>
      <p:pic>
        <p:nvPicPr>
          <p:cNvPr id="5" name="Picture 4">
            <a:extLst>
              <a:ext uri="{FF2B5EF4-FFF2-40B4-BE49-F238E27FC236}">
                <a16:creationId xmlns:a16="http://schemas.microsoft.com/office/drawing/2014/main" id="{F6740508-61A4-6CB3-F570-ACE995F79F76}"/>
              </a:ext>
            </a:extLst>
          </p:cNvPr>
          <p:cNvPicPr>
            <a:picLocks noChangeAspect="1"/>
          </p:cNvPicPr>
          <p:nvPr/>
        </p:nvPicPr>
        <p:blipFill>
          <a:blip r:embed="rId4"/>
          <a:stretch>
            <a:fillRect/>
          </a:stretch>
        </p:blipFill>
        <p:spPr>
          <a:xfrm>
            <a:off x="7039711" y="4832767"/>
            <a:ext cx="3314724" cy="781056"/>
          </a:xfrm>
          <a:prstGeom prst="rect">
            <a:avLst/>
          </a:prstGeom>
        </p:spPr>
      </p:pic>
    </p:spTree>
    <p:extLst>
      <p:ext uri="{BB962C8B-B14F-4D97-AF65-F5344CB8AC3E}">
        <p14:creationId xmlns:p14="http://schemas.microsoft.com/office/powerpoint/2010/main" val="1669229979"/>
      </p:ext>
    </p:extLst>
  </p:cSld>
  <p:clrMapOvr>
    <a:masterClrMapping/>
  </p:clrMapOvr>
  <p:transition spd="med">
    <p:wipe/>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t="-1000" r="-1000"/>
          </a:stretch>
        </a:blipFill>
        <a:effectLst/>
      </p:bgPr>
    </p:bg>
    <p:spTree>
      <p:nvGrpSpPr>
        <p:cNvPr id="1" name="">
          <a:extLst>
            <a:ext uri="{FF2B5EF4-FFF2-40B4-BE49-F238E27FC236}">
              <a16:creationId xmlns:a16="http://schemas.microsoft.com/office/drawing/2014/main" id="{FA7E55C5-7042-4069-3C9F-4D01436404A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C6E8251-B398-5E7C-FA68-AFA7B896218C}"/>
              </a:ext>
            </a:extLst>
          </p:cNvPr>
          <p:cNvPicPr>
            <a:picLocks noChangeAspect="1"/>
          </p:cNvPicPr>
          <p:nvPr/>
        </p:nvPicPr>
        <p:blipFill>
          <a:blip r:embed="rId3"/>
          <a:stretch>
            <a:fillRect/>
          </a:stretch>
        </p:blipFill>
        <p:spPr>
          <a:xfrm>
            <a:off x="2477207" y="2247899"/>
            <a:ext cx="3664801" cy="1690608"/>
          </a:xfrm>
          <a:prstGeom prst="rect">
            <a:avLst/>
          </a:prstGeom>
        </p:spPr>
      </p:pic>
      <p:sp>
        <p:nvSpPr>
          <p:cNvPr id="7" name="Title 1"/>
          <p:cNvSpPr>
            <a:spLocks noGrp="1"/>
          </p:cNvSpPr>
          <p:nvPr>
            <p:ph type="title"/>
          </p:nvPr>
        </p:nvSpPr>
        <p:spPr>
          <a:xfrm>
            <a:off x="1383102" y="1095362"/>
            <a:ext cx="8229600" cy="1143000"/>
          </a:xfrm>
        </p:spPr>
        <p:txBody>
          <a:bodyPr>
            <a:normAutofit/>
          </a:bodyPr>
          <a:lstStyle/>
          <a:p>
            <a:r>
              <a:rPr sz="2400" b="1" dirty="0"/>
              <a:t>Q</a:t>
            </a:r>
            <a:r>
              <a:rPr lang="en-US" sz="2400" b="1" dirty="0"/>
              <a:t>17</a:t>
            </a:r>
            <a:r>
              <a:rPr sz="2400" b="1" dirty="0"/>
              <a:t>: </a:t>
            </a:r>
            <a:r>
              <a:rPr lang="en-US" sz="2400" b="1" dirty="0"/>
              <a:t>How have our sales trended month by month — are there any patterns or seasonal spikes?</a:t>
            </a:r>
            <a:endParaRPr sz="2400" b="1" dirty="0"/>
          </a:p>
        </p:txBody>
      </p:sp>
      <p:sp>
        <p:nvSpPr>
          <p:cNvPr id="8" name="TextBox 7">
            <a:extLst>
              <a:ext uri="{FF2B5EF4-FFF2-40B4-BE49-F238E27FC236}">
                <a16:creationId xmlns:a16="http://schemas.microsoft.com/office/drawing/2014/main" id="{470E1745-24B9-3683-42A0-EBD1510B23C6}"/>
              </a:ext>
            </a:extLst>
          </p:cNvPr>
          <p:cNvSpPr txBox="1"/>
          <p:nvPr/>
        </p:nvSpPr>
        <p:spPr>
          <a:xfrm>
            <a:off x="2012142" y="1769299"/>
            <a:ext cx="838115" cy="369332"/>
          </a:xfrm>
          <a:prstGeom prst="rect">
            <a:avLst/>
          </a:prstGeom>
          <a:noFill/>
        </p:spPr>
        <p:txBody>
          <a:bodyPr wrap="none" rtlCol="0">
            <a:spAutoFit/>
          </a:bodyPr>
          <a:lstStyle/>
          <a:p>
            <a:r>
              <a:rPr lang="en-US" b="1" dirty="0">
                <a:solidFill>
                  <a:schemeClr val="bg1">
                    <a:lumMod val="85000"/>
                  </a:schemeClr>
                </a:solidFill>
              </a:rPr>
              <a:t>Query:</a:t>
            </a:r>
            <a:endParaRPr lang="en-IN" b="1" dirty="0">
              <a:solidFill>
                <a:schemeClr val="bg1">
                  <a:lumMod val="85000"/>
                </a:schemeClr>
              </a:solidFill>
            </a:endParaRPr>
          </a:p>
        </p:txBody>
      </p:sp>
      <p:sp>
        <p:nvSpPr>
          <p:cNvPr id="9" name="TextBox 8">
            <a:extLst>
              <a:ext uri="{FF2B5EF4-FFF2-40B4-BE49-F238E27FC236}">
                <a16:creationId xmlns:a16="http://schemas.microsoft.com/office/drawing/2014/main" id="{C94648E3-2184-78F7-5769-A96D82E00271}"/>
              </a:ext>
            </a:extLst>
          </p:cNvPr>
          <p:cNvSpPr txBox="1"/>
          <p:nvPr/>
        </p:nvSpPr>
        <p:spPr>
          <a:xfrm>
            <a:off x="6656718" y="2783649"/>
            <a:ext cx="934871" cy="369332"/>
          </a:xfrm>
          <a:prstGeom prst="rect">
            <a:avLst/>
          </a:prstGeom>
          <a:noFill/>
        </p:spPr>
        <p:txBody>
          <a:bodyPr wrap="none" rtlCol="0">
            <a:spAutoFit/>
          </a:bodyPr>
          <a:lstStyle/>
          <a:p>
            <a:r>
              <a:rPr lang="en-US" b="1" dirty="0">
                <a:solidFill>
                  <a:schemeClr val="bg1">
                    <a:lumMod val="85000"/>
                  </a:schemeClr>
                </a:solidFill>
              </a:rPr>
              <a:t>Output:</a:t>
            </a:r>
            <a:endParaRPr lang="en-IN" b="1" dirty="0">
              <a:solidFill>
                <a:schemeClr val="bg1">
                  <a:lumMod val="85000"/>
                </a:schemeClr>
              </a:solidFill>
            </a:endParaRPr>
          </a:p>
        </p:txBody>
      </p:sp>
      <p:pic>
        <p:nvPicPr>
          <p:cNvPr id="3" name="Picture 2">
            <a:extLst>
              <a:ext uri="{FF2B5EF4-FFF2-40B4-BE49-F238E27FC236}">
                <a16:creationId xmlns:a16="http://schemas.microsoft.com/office/drawing/2014/main" id="{9C829813-3A3D-A80B-4CAD-5A8B581C1E4C}"/>
              </a:ext>
            </a:extLst>
          </p:cNvPr>
          <p:cNvPicPr>
            <a:picLocks noChangeAspect="1"/>
          </p:cNvPicPr>
          <p:nvPr/>
        </p:nvPicPr>
        <p:blipFill>
          <a:blip r:embed="rId4"/>
          <a:stretch>
            <a:fillRect/>
          </a:stretch>
        </p:blipFill>
        <p:spPr>
          <a:xfrm>
            <a:off x="7079043" y="3601972"/>
            <a:ext cx="2324117" cy="1666887"/>
          </a:xfrm>
          <a:prstGeom prst="rect">
            <a:avLst/>
          </a:prstGeom>
        </p:spPr>
      </p:pic>
    </p:spTree>
    <p:extLst>
      <p:ext uri="{BB962C8B-B14F-4D97-AF65-F5344CB8AC3E}">
        <p14:creationId xmlns:p14="http://schemas.microsoft.com/office/powerpoint/2010/main" val="3131049288"/>
      </p:ext>
    </p:extLst>
  </p:cSld>
  <p:clrMapOvr>
    <a:masterClrMapping/>
  </p:clrMapOvr>
  <p:transition spd="med">
    <p:wipe/>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t="-1000" r="-1000"/>
          </a:stretch>
        </a:blipFill>
        <a:effectLst/>
      </p:bgPr>
    </p:bg>
    <p:spTree>
      <p:nvGrpSpPr>
        <p:cNvPr id="1" name="">
          <a:extLst>
            <a:ext uri="{FF2B5EF4-FFF2-40B4-BE49-F238E27FC236}">
              <a16:creationId xmlns:a16="http://schemas.microsoft.com/office/drawing/2014/main" id="{83D9F4BF-1C2F-BDDB-22A1-499577363D2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D239889-A5FA-AE9D-BF50-85CE6BECFF95}"/>
              </a:ext>
            </a:extLst>
          </p:cNvPr>
          <p:cNvPicPr>
            <a:picLocks noChangeAspect="1"/>
          </p:cNvPicPr>
          <p:nvPr/>
        </p:nvPicPr>
        <p:blipFill>
          <a:blip r:embed="rId3"/>
          <a:stretch>
            <a:fillRect/>
          </a:stretch>
        </p:blipFill>
        <p:spPr>
          <a:xfrm>
            <a:off x="2037433" y="1278947"/>
            <a:ext cx="5391189" cy="3000397"/>
          </a:xfrm>
          <a:prstGeom prst="rect">
            <a:avLst/>
          </a:prstGeom>
        </p:spPr>
      </p:pic>
      <p:sp>
        <p:nvSpPr>
          <p:cNvPr id="7" name="Title 1"/>
          <p:cNvSpPr>
            <a:spLocks noGrp="1"/>
          </p:cNvSpPr>
          <p:nvPr>
            <p:ph type="title"/>
          </p:nvPr>
        </p:nvSpPr>
        <p:spPr>
          <a:xfrm>
            <a:off x="1457865" y="309144"/>
            <a:ext cx="8229600" cy="1143000"/>
          </a:xfrm>
        </p:spPr>
        <p:txBody>
          <a:bodyPr>
            <a:normAutofit/>
          </a:bodyPr>
          <a:lstStyle/>
          <a:p>
            <a:r>
              <a:rPr sz="2400" b="1" dirty="0"/>
              <a:t>Q</a:t>
            </a:r>
            <a:r>
              <a:rPr lang="en-US" sz="2400" b="1" dirty="0"/>
              <a:t>18</a:t>
            </a:r>
            <a:r>
              <a:rPr sz="2400" b="1" dirty="0"/>
              <a:t>: </a:t>
            </a:r>
            <a:r>
              <a:rPr lang="en-US" sz="2400" b="1" dirty="0"/>
              <a:t>What is the most popular food category in each city, so we can customize offers regionally?</a:t>
            </a:r>
            <a:endParaRPr sz="2400" b="1" dirty="0"/>
          </a:p>
        </p:txBody>
      </p:sp>
      <p:sp>
        <p:nvSpPr>
          <p:cNvPr id="8" name="TextBox 7">
            <a:extLst>
              <a:ext uri="{FF2B5EF4-FFF2-40B4-BE49-F238E27FC236}">
                <a16:creationId xmlns:a16="http://schemas.microsoft.com/office/drawing/2014/main" id="{920AE42C-E6FE-341A-EE11-CC94CCBC31E7}"/>
              </a:ext>
            </a:extLst>
          </p:cNvPr>
          <p:cNvSpPr txBox="1"/>
          <p:nvPr/>
        </p:nvSpPr>
        <p:spPr>
          <a:xfrm>
            <a:off x="1755805" y="827682"/>
            <a:ext cx="838115" cy="369332"/>
          </a:xfrm>
          <a:prstGeom prst="rect">
            <a:avLst/>
          </a:prstGeom>
          <a:noFill/>
        </p:spPr>
        <p:txBody>
          <a:bodyPr wrap="none" rtlCol="0">
            <a:spAutoFit/>
          </a:bodyPr>
          <a:lstStyle/>
          <a:p>
            <a:r>
              <a:rPr lang="en-US" b="1" dirty="0">
                <a:solidFill>
                  <a:schemeClr val="bg1">
                    <a:lumMod val="85000"/>
                  </a:schemeClr>
                </a:solidFill>
              </a:rPr>
              <a:t>Query:</a:t>
            </a:r>
            <a:endParaRPr lang="en-IN" b="1" dirty="0">
              <a:solidFill>
                <a:schemeClr val="bg1">
                  <a:lumMod val="85000"/>
                </a:schemeClr>
              </a:solidFill>
            </a:endParaRPr>
          </a:p>
        </p:txBody>
      </p:sp>
      <p:sp>
        <p:nvSpPr>
          <p:cNvPr id="9" name="TextBox 8">
            <a:extLst>
              <a:ext uri="{FF2B5EF4-FFF2-40B4-BE49-F238E27FC236}">
                <a16:creationId xmlns:a16="http://schemas.microsoft.com/office/drawing/2014/main" id="{AF09F5A1-F352-E031-7EA2-855365D84844}"/>
              </a:ext>
            </a:extLst>
          </p:cNvPr>
          <p:cNvSpPr txBox="1"/>
          <p:nvPr/>
        </p:nvSpPr>
        <p:spPr>
          <a:xfrm>
            <a:off x="7760899" y="2524856"/>
            <a:ext cx="934871" cy="369332"/>
          </a:xfrm>
          <a:prstGeom prst="rect">
            <a:avLst/>
          </a:prstGeom>
          <a:noFill/>
        </p:spPr>
        <p:txBody>
          <a:bodyPr wrap="none" rtlCol="0">
            <a:spAutoFit/>
          </a:bodyPr>
          <a:lstStyle/>
          <a:p>
            <a:r>
              <a:rPr lang="en-US" b="1" dirty="0">
                <a:solidFill>
                  <a:schemeClr val="bg1">
                    <a:lumMod val="85000"/>
                  </a:schemeClr>
                </a:solidFill>
              </a:rPr>
              <a:t>Output:</a:t>
            </a:r>
            <a:endParaRPr lang="en-IN" b="1" dirty="0">
              <a:solidFill>
                <a:schemeClr val="bg1">
                  <a:lumMod val="85000"/>
                </a:schemeClr>
              </a:solidFill>
            </a:endParaRPr>
          </a:p>
        </p:txBody>
      </p:sp>
      <p:pic>
        <p:nvPicPr>
          <p:cNvPr id="10" name="Picture 9">
            <a:extLst>
              <a:ext uri="{FF2B5EF4-FFF2-40B4-BE49-F238E27FC236}">
                <a16:creationId xmlns:a16="http://schemas.microsoft.com/office/drawing/2014/main" id="{F91F5D76-AD18-305C-C29E-C26A6C22F47C}"/>
              </a:ext>
            </a:extLst>
          </p:cNvPr>
          <p:cNvPicPr>
            <a:picLocks noChangeAspect="1"/>
          </p:cNvPicPr>
          <p:nvPr/>
        </p:nvPicPr>
        <p:blipFill>
          <a:blip r:embed="rId4"/>
          <a:stretch>
            <a:fillRect/>
          </a:stretch>
        </p:blipFill>
        <p:spPr>
          <a:xfrm>
            <a:off x="8114213" y="3065511"/>
            <a:ext cx="2324117" cy="2981347"/>
          </a:xfrm>
          <a:prstGeom prst="rect">
            <a:avLst/>
          </a:prstGeom>
        </p:spPr>
      </p:pic>
    </p:spTree>
    <p:extLst>
      <p:ext uri="{BB962C8B-B14F-4D97-AF65-F5344CB8AC3E}">
        <p14:creationId xmlns:p14="http://schemas.microsoft.com/office/powerpoint/2010/main" val="1532766350"/>
      </p:ext>
    </p:extLst>
  </p:cSld>
  <p:clrMapOvr>
    <a:masterClrMapping/>
  </p:clrMapOvr>
  <p:transition spd="med">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99404" y="258792"/>
            <a:ext cx="8229600" cy="1143000"/>
          </a:xfrm>
        </p:spPr>
        <p:txBody>
          <a:bodyPr/>
          <a:lstStyle/>
          <a:p>
            <a:pPr algn="l"/>
            <a:r>
              <a:rPr dirty="0">
                <a:solidFill>
                  <a:schemeClr val="bg1"/>
                </a:solidFill>
                <a:latin typeface="Amasis MT Pro Black" panose="020F0502020204030204" pitchFamily="18" charset="0"/>
              </a:rPr>
              <a:t>Introduction</a:t>
            </a:r>
          </a:p>
        </p:txBody>
      </p:sp>
      <p:sp>
        <p:nvSpPr>
          <p:cNvPr id="3" name="Content Placeholder 2"/>
          <p:cNvSpPr>
            <a:spLocks noGrp="1"/>
          </p:cNvSpPr>
          <p:nvPr>
            <p:ph idx="1"/>
          </p:nvPr>
        </p:nvSpPr>
        <p:spPr>
          <a:xfrm>
            <a:off x="1667774" y="1483744"/>
            <a:ext cx="8543026" cy="4899803"/>
          </a:xfrm>
        </p:spPr>
        <p:txBody>
          <a:bodyPr>
            <a:noAutofit/>
          </a:bodyPr>
          <a:lstStyle/>
          <a:p>
            <a:r>
              <a:rPr sz="1800" b="1" dirty="0">
                <a:solidFill>
                  <a:schemeClr val="tx1">
                    <a:lumMod val="95000"/>
                    <a:lumOff val="5000"/>
                  </a:schemeClr>
                </a:solidFill>
              </a:rPr>
              <a:t>Project Overview:</a:t>
            </a:r>
          </a:p>
          <a:p>
            <a:pPr marL="0" indent="0">
              <a:buNone/>
            </a:pPr>
            <a:r>
              <a:rPr lang="en-US" sz="1600" dirty="0"/>
              <a:t>	</a:t>
            </a:r>
            <a:r>
              <a:rPr sz="1600" b="1" dirty="0"/>
              <a:t>1. Developed a comprehensive SQL database for a food delivery system</a:t>
            </a:r>
          </a:p>
          <a:p>
            <a:pPr marL="0" indent="0">
              <a:buNone/>
            </a:pPr>
            <a:r>
              <a:rPr lang="en-US" sz="1600" b="1" dirty="0"/>
              <a:t>	</a:t>
            </a:r>
            <a:r>
              <a:rPr sz="1600" b="1" dirty="0"/>
              <a:t>2. Efficiently manages customers, restaurants, delivery partners, orders</a:t>
            </a:r>
            <a:endParaRPr lang="en-US" sz="1600" b="1" dirty="0"/>
          </a:p>
          <a:p>
            <a:pPr marL="0" indent="0">
              <a:buNone/>
            </a:pPr>
            <a:r>
              <a:rPr lang="en-IN" sz="1600" b="1" dirty="0"/>
              <a:t>              </a:t>
            </a:r>
            <a:r>
              <a:rPr sz="1600" b="1" dirty="0"/>
              <a:t> &amp; menu</a:t>
            </a:r>
          </a:p>
          <a:p>
            <a:endParaRPr sz="1800" dirty="0"/>
          </a:p>
          <a:p>
            <a:r>
              <a:rPr sz="1800" b="1" dirty="0">
                <a:solidFill>
                  <a:schemeClr val="tx1">
                    <a:lumMod val="95000"/>
                    <a:lumOff val="5000"/>
                  </a:schemeClr>
                </a:solidFill>
              </a:rPr>
              <a:t>Key Entities &amp; Tables:</a:t>
            </a:r>
          </a:p>
          <a:p>
            <a:pPr marL="0" indent="0">
              <a:buNone/>
            </a:pPr>
            <a:r>
              <a:rPr lang="en-US" sz="1600" dirty="0"/>
              <a:t>	</a:t>
            </a:r>
            <a:r>
              <a:rPr lang="en-US" sz="1600" b="1" dirty="0"/>
              <a:t>Customers</a:t>
            </a:r>
          </a:p>
          <a:p>
            <a:pPr marL="0" indent="0">
              <a:buNone/>
            </a:pPr>
            <a:r>
              <a:rPr lang="en-US" sz="1600" b="1" dirty="0"/>
              <a:t> 	Restaurants</a:t>
            </a:r>
          </a:p>
          <a:p>
            <a:pPr marL="0" indent="0">
              <a:buNone/>
            </a:pPr>
            <a:r>
              <a:rPr lang="en-US" sz="1600" b="1" dirty="0"/>
              <a:t> 	Delivery Partners</a:t>
            </a:r>
          </a:p>
          <a:p>
            <a:pPr marL="0" indent="0">
              <a:buNone/>
            </a:pPr>
            <a:r>
              <a:rPr lang="en-US" sz="1600" b="1" dirty="0"/>
              <a:t> 	Menu Items</a:t>
            </a:r>
          </a:p>
          <a:p>
            <a:pPr marL="0" indent="0">
              <a:buNone/>
            </a:pPr>
            <a:r>
              <a:rPr lang="en-US" sz="1600" b="1" dirty="0"/>
              <a:t> 	Orders</a:t>
            </a:r>
          </a:p>
          <a:p>
            <a:pPr marL="0" indent="0">
              <a:buNone/>
            </a:pPr>
            <a:r>
              <a:rPr lang="en-US" sz="1600" b="1" dirty="0"/>
              <a:t> 	Order Details</a:t>
            </a:r>
            <a:endParaRPr sz="1600" dirty="0"/>
          </a:p>
          <a:p>
            <a:r>
              <a:rPr sz="1800" b="1" dirty="0">
                <a:solidFill>
                  <a:schemeClr val="tx1">
                    <a:lumMod val="95000"/>
                    <a:lumOff val="5000"/>
                  </a:schemeClr>
                </a:solidFill>
              </a:rPr>
              <a:t>Business Insights &amp; Analytics:</a:t>
            </a:r>
          </a:p>
          <a:p>
            <a:pPr marL="0" indent="0">
              <a:buNone/>
            </a:pPr>
            <a:r>
              <a:rPr lang="en-US" sz="1600" dirty="0"/>
              <a:t>	</a:t>
            </a:r>
            <a:r>
              <a:rPr sz="1800" b="1" dirty="0"/>
              <a:t>1. Identify top customers &amp; high-value orders</a:t>
            </a:r>
          </a:p>
          <a:p>
            <a:pPr marL="0" indent="0">
              <a:buNone/>
            </a:pPr>
            <a:r>
              <a:rPr lang="en-US" sz="1800" b="1" dirty="0"/>
              <a:t>	</a:t>
            </a:r>
            <a:r>
              <a:rPr sz="1800" b="1" dirty="0"/>
              <a:t>2. Find popular restaurants, cuisines, and menu items</a:t>
            </a:r>
          </a:p>
          <a:p>
            <a:pPr marL="0" indent="0">
              <a:buNone/>
            </a:pPr>
            <a:r>
              <a:rPr lang="en-US" sz="1800" b="1" dirty="0"/>
              <a:t>	</a:t>
            </a:r>
            <a:r>
              <a:rPr sz="1800" b="1" dirty="0"/>
              <a:t>3. Enable data-driven decision-making for food delivery</a:t>
            </a:r>
          </a:p>
        </p:txBody>
      </p:sp>
    </p:spTree>
  </p:cSld>
  <p:clrMapOvr>
    <a:masterClrMapping/>
  </p:clrMapOvr>
  <p:transition spd="med">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t="-1000" r="-1000"/>
          </a:stretch>
        </a:blipFill>
        <a:effectLst/>
      </p:bgPr>
    </p:bg>
    <p:spTree>
      <p:nvGrpSpPr>
        <p:cNvPr id="1" name="">
          <a:extLst>
            <a:ext uri="{FF2B5EF4-FFF2-40B4-BE49-F238E27FC236}">
              <a16:creationId xmlns:a16="http://schemas.microsoft.com/office/drawing/2014/main" id="{387037D8-57F4-ED7E-22EA-4828BBF9DA0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2808593-E964-758A-88AD-7EB6EDE669B5}"/>
              </a:ext>
            </a:extLst>
          </p:cNvPr>
          <p:cNvPicPr>
            <a:picLocks noChangeAspect="1"/>
          </p:cNvPicPr>
          <p:nvPr/>
        </p:nvPicPr>
        <p:blipFill>
          <a:blip r:embed="rId3"/>
          <a:stretch>
            <a:fillRect/>
          </a:stretch>
        </p:blipFill>
        <p:spPr>
          <a:xfrm>
            <a:off x="2529771" y="1448158"/>
            <a:ext cx="4372007" cy="2276492"/>
          </a:xfrm>
          <a:prstGeom prst="rect">
            <a:avLst/>
          </a:prstGeom>
        </p:spPr>
      </p:pic>
      <p:sp>
        <p:nvSpPr>
          <p:cNvPr id="7" name="Title 1"/>
          <p:cNvSpPr>
            <a:spLocks noGrp="1"/>
          </p:cNvSpPr>
          <p:nvPr>
            <p:ph type="title"/>
          </p:nvPr>
        </p:nvSpPr>
        <p:spPr>
          <a:xfrm>
            <a:off x="940279" y="208366"/>
            <a:ext cx="10168776" cy="1143000"/>
          </a:xfrm>
        </p:spPr>
        <p:txBody>
          <a:bodyPr>
            <a:normAutofit/>
          </a:bodyPr>
          <a:lstStyle/>
          <a:p>
            <a:r>
              <a:rPr sz="2400" b="1" dirty="0"/>
              <a:t>Q</a:t>
            </a:r>
            <a:r>
              <a:rPr lang="en-US" sz="2400" b="1" dirty="0"/>
              <a:t>19</a:t>
            </a:r>
            <a:r>
              <a:rPr sz="2400" b="1" dirty="0"/>
              <a:t>: </a:t>
            </a:r>
            <a:r>
              <a:rPr lang="en-US" sz="2400" b="1" dirty="0"/>
              <a:t>What is the Customer Lifetime Value (CLV) for each customer — how much do they spend overall, and on average per order?</a:t>
            </a:r>
            <a:endParaRPr sz="2400" b="1" dirty="0"/>
          </a:p>
        </p:txBody>
      </p:sp>
      <p:sp>
        <p:nvSpPr>
          <p:cNvPr id="8" name="TextBox 7">
            <a:extLst>
              <a:ext uri="{FF2B5EF4-FFF2-40B4-BE49-F238E27FC236}">
                <a16:creationId xmlns:a16="http://schemas.microsoft.com/office/drawing/2014/main" id="{242CC1D2-9230-C4B7-C42F-FB7DD19C1D39}"/>
              </a:ext>
            </a:extLst>
          </p:cNvPr>
          <p:cNvSpPr txBox="1"/>
          <p:nvPr/>
        </p:nvSpPr>
        <p:spPr>
          <a:xfrm>
            <a:off x="1882326" y="931183"/>
            <a:ext cx="838115" cy="369332"/>
          </a:xfrm>
          <a:prstGeom prst="rect">
            <a:avLst/>
          </a:prstGeom>
          <a:noFill/>
        </p:spPr>
        <p:txBody>
          <a:bodyPr wrap="none" rtlCol="0">
            <a:spAutoFit/>
          </a:bodyPr>
          <a:lstStyle/>
          <a:p>
            <a:r>
              <a:rPr lang="en-US" b="1" dirty="0">
                <a:solidFill>
                  <a:schemeClr val="bg1">
                    <a:lumMod val="85000"/>
                  </a:schemeClr>
                </a:solidFill>
              </a:rPr>
              <a:t>Query:</a:t>
            </a:r>
            <a:endParaRPr lang="en-IN" b="1" dirty="0">
              <a:solidFill>
                <a:schemeClr val="bg1">
                  <a:lumMod val="85000"/>
                </a:schemeClr>
              </a:solidFill>
            </a:endParaRPr>
          </a:p>
        </p:txBody>
      </p:sp>
      <p:sp>
        <p:nvSpPr>
          <p:cNvPr id="9" name="TextBox 8">
            <a:extLst>
              <a:ext uri="{FF2B5EF4-FFF2-40B4-BE49-F238E27FC236}">
                <a16:creationId xmlns:a16="http://schemas.microsoft.com/office/drawing/2014/main" id="{BBBC4145-47B6-7049-FFBD-39C45394FDF3}"/>
              </a:ext>
            </a:extLst>
          </p:cNvPr>
          <p:cNvSpPr txBox="1"/>
          <p:nvPr/>
        </p:nvSpPr>
        <p:spPr>
          <a:xfrm>
            <a:off x="4715774" y="3918232"/>
            <a:ext cx="934871" cy="369332"/>
          </a:xfrm>
          <a:prstGeom prst="rect">
            <a:avLst/>
          </a:prstGeom>
          <a:noFill/>
        </p:spPr>
        <p:txBody>
          <a:bodyPr wrap="none" rtlCol="0">
            <a:spAutoFit/>
          </a:bodyPr>
          <a:lstStyle/>
          <a:p>
            <a:r>
              <a:rPr lang="en-US" b="1" dirty="0">
                <a:solidFill>
                  <a:schemeClr val="bg1">
                    <a:lumMod val="85000"/>
                  </a:schemeClr>
                </a:solidFill>
              </a:rPr>
              <a:t>Output:</a:t>
            </a:r>
            <a:endParaRPr lang="en-IN" b="1" dirty="0">
              <a:solidFill>
                <a:schemeClr val="bg1">
                  <a:lumMod val="85000"/>
                </a:schemeClr>
              </a:solidFill>
            </a:endParaRPr>
          </a:p>
        </p:txBody>
      </p:sp>
      <p:pic>
        <p:nvPicPr>
          <p:cNvPr id="3" name="Picture 2">
            <a:extLst>
              <a:ext uri="{FF2B5EF4-FFF2-40B4-BE49-F238E27FC236}">
                <a16:creationId xmlns:a16="http://schemas.microsoft.com/office/drawing/2014/main" id="{337F40F6-ADF3-C64A-29E3-FF2FC9C301D1}"/>
              </a:ext>
            </a:extLst>
          </p:cNvPr>
          <p:cNvPicPr>
            <a:picLocks noChangeAspect="1"/>
          </p:cNvPicPr>
          <p:nvPr/>
        </p:nvPicPr>
        <p:blipFill>
          <a:blip r:embed="rId4"/>
          <a:stretch>
            <a:fillRect/>
          </a:stretch>
        </p:blipFill>
        <p:spPr>
          <a:xfrm>
            <a:off x="5531583" y="4389400"/>
            <a:ext cx="4314857" cy="1828813"/>
          </a:xfrm>
          <a:prstGeom prst="rect">
            <a:avLst/>
          </a:prstGeom>
        </p:spPr>
      </p:pic>
    </p:spTree>
    <p:extLst>
      <p:ext uri="{BB962C8B-B14F-4D97-AF65-F5344CB8AC3E}">
        <p14:creationId xmlns:p14="http://schemas.microsoft.com/office/powerpoint/2010/main" val="1190386555"/>
      </p:ext>
    </p:extLst>
  </p:cSld>
  <p:clrMapOvr>
    <a:masterClrMapping/>
  </p:clrMapOvr>
  <p:transition spd="med">
    <p:wipe/>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t="-1000" r="-1000"/>
          </a:stretch>
        </a:blipFill>
        <a:effectLst/>
      </p:bgPr>
    </p:bg>
    <p:spTree>
      <p:nvGrpSpPr>
        <p:cNvPr id="1" name="">
          <a:extLst>
            <a:ext uri="{FF2B5EF4-FFF2-40B4-BE49-F238E27FC236}">
              <a16:creationId xmlns:a16="http://schemas.microsoft.com/office/drawing/2014/main" id="{EB46E0F7-FBFA-C7D2-412A-9CF5FC54758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64288F5-8E63-B14D-D0A1-BA04614DD040}"/>
              </a:ext>
            </a:extLst>
          </p:cNvPr>
          <p:cNvPicPr>
            <a:picLocks noChangeAspect="1"/>
          </p:cNvPicPr>
          <p:nvPr/>
        </p:nvPicPr>
        <p:blipFill>
          <a:blip r:embed="rId3"/>
          <a:stretch>
            <a:fillRect/>
          </a:stretch>
        </p:blipFill>
        <p:spPr>
          <a:xfrm>
            <a:off x="2044526" y="2206874"/>
            <a:ext cx="5221442" cy="2444252"/>
          </a:xfrm>
          <a:prstGeom prst="rect">
            <a:avLst/>
          </a:prstGeom>
        </p:spPr>
      </p:pic>
      <p:sp>
        <p:nvSpPr>
          <p:cNvPr id="7" name="Title 1"/>
          <p:cNvSpPr>
            <a:spLocks noGrp="1"/>
          </p:cNvSpPr>
          <p:nvPr>
            <p:ph type="title"/>
          </p:nvPr>
        </p:nvSpPr>
        <p:spPr>
          <a:xfrm>
            <a:off x="1469365" y="645081"/>
            <a:ext cx="8229600" cy="1143000"/>
          </a:xfrm>
        </p:spPr>
        <p:txBody>
          <a:bodyPr>
            <a:normAutofit/>
          </a:bodyPr>
          <a:lstStyle/>
          <a:p>
            <a:r>
              <a:rPr sz="2400" b="1" dirty="0"/>
              <a:t>Q</a:t>
            </a:r>
            <a:r>
              <a:rPr lang="en-US" sz="2400" b="1" dirty="0"/>
              <a:t>20</a:t>
            </a:r>
            <a:r>
              <a:rPr sz="2400" b="1" dirty="0"/>
              <a:t>: </a:t>
            </a:r>
            <a:r>
              <a:rPr lang="en-US" sz="2400" b="1" dirty="0"/>
              <a:t>Within each cuisine type, which are the top 3 restaurants contributing the most revenue?</a:t>
            </a:r>
            <a:endParaRPr sz="2400" b="1" dirty="0"/>
          </a:p>
        </p:txBody>
      </p:sp>
      <p:sp>
        <p:nvSpPr>
          <p:cNvPr id="8" name="TextBox 7">
            <a:extLst>
              <a:ext uri="{FF2B5EF4-FFF2-40B4-BE49-F238E27FC236}">
                <a16:creationId xmlns:a16="http://schemas.microsoft.com/office/drawing/2014/main" id="{5061E1B1-7237-7D30-BB0A-9B2213FEB4F8}"/>
              </a:ext>
            </a:extLst>
          </p:cNvPr>
          <p:cNvSpPr txBox="1"/>
          <p:nvPr/>
        </p:nvSpPr>
        <p:spPr>
          <a:xfrm>
            <a:off x="1755805" y="1648432"/>
            <a:ext cx="838115" cy="369332"/>
          </a:xfrm>
          <a:prstGeom prst="rect">
            <a:avLst/>
          </a:prstGeom>
          <a:noFill/>
        </p:spPr>
        <p:txBody>
          <a:bodyPr wrap="none" rtlCol="0">
            <a:spAutoFit/>
          </a:bodyPr>
          <a:lstStyle/>
          <a:p>
            <a:r>
              <a:rPr lang="en-US" b="1" dirty="0">
                <a:solidFill>
                  <a:schemeClr val="bg1">
                    <a:lumMod val="85000"/>
                  </a:schemeClr>
                </a:solidFill>
              </a:rPr>
              <a:t>Query:</a:t>
            </a:r>
            <a:endParaRPr lang="en-IN" b="1" dirty="0">
              <a:solidFill>
                <a:schemeClr val="bg1">
                  <a:lumMod val="85000"/>
                </a:schemeClr>
              </a:solidFill>
            </a:endParaRPr>
          </a:p>
        </p:txBody>
      </p:sp>
      <p:sp>
        <p:nvSpPr>
          <p:cNvPr id="9" name="TextBox 8">
            <a:extLst>
              <a:ext uri="{FF2B5EF4-FFF2-40B4-BE49-F238E27FC236}">
                <a16:creationId xmlns:a16="http://schemas.microsoft.com/office/drawing/2014/main" id="{473034F6-7C30-E990-7B3D-393B53CDA9F9}"/>
              </a:ext>
            </a:extLst>
          </p:cNvPr>
          <p:cNvSpPr txBox="1"/>
          <p:nvPr/>
        </p:nvSpPr>
        <p:spPr>
          <a:xfrm>
            <a:off x="7346831" y="2306513"/>
            <a:ext cx="934871" cy="369332"/>
          </a:xfrm>
          <a:prstGeom prst="rect">
            <a:avLst/>
          </a:prstGeom>
          <a:noFill/>
        </p:spPr>
        <p:txBody>
          <a:bodyPr wrap="none" rtlCol="0">
            <a:spAutoFit/>
          </a:bodyPr>
          <a:lstStyle/>
          <a:p>
            <a:r>
              <a:rPr lang="en-US" b="1" dirty="0">
                <a:solidFill>
                  <a:schemeClr val="bg1">
                    <a:lumMod val="85000"/>
                  </a:schemeClr>
                </a:solidFill>
              </a:rPr>
              <a:t>Output:</a:t>
            </a:r>
            <a:endParaRPr lang="en-IN" b="1" dirty="0">
              <a:solidFill>
                <a:schemeClr val="bg1">
                  <a:lumMod val="85000"/>
                </a:schemeClr>
              </a:solidFill>
            </a:endParaRPr>
          </a:p>
        </p:txBody>
      </p:sp>
      <p:pic>
        <p:nvPicPr>
          <p:cNvPr id="3" name="Picture 2">
            <a:extLst>
              <a:ext uri="{FF2B5EF4-FFF2-40B4-BE49-F238E27FC236}">
                <a16:creationId xmlns:a16="http://schemas.microsoft.com/office/drawing/2014/main" id="{B73D4D47-3015-7D57-E8DA-EA1DE7D1E66B}"/>
              </a:ext>
            </a:extLst>
          </p:cNvPr>
          <p:cNvPicPr>
            <a:picLocks noChangeAspect="1"/>
          </p:cNvPicPr>
          <p:nvPr/>
        </p:nvPicPr>
        <p:blipFill>
          <a:blip r:embed="rId4"/>
          <a:stretch>
            <a:fillRect/>
          </a:stretch>
        </p:blipFill>
        <p:spPr>
          <a:xfrm>
            <a:off x="7898819" y="2910774"/>
            <a:ext cx="3019447" cy="3152798"/>
          </a:xfrm>
          <a:prstGeom prst="rect">
            <a:avLst/>
          </a:prstGeom>
        </p:spPr>
      </p:pic>
    </p:spTree>
    <p:extLst>
      <p:ext uri="{BB962C8B-B14F-4D97-AF65-F5344CB8AC3E}">
        <p14:creationId xmlns:p14="http://schemas.microsoft.com/office/powerpoint/2010/main" val="2882638573"/>
      </p:ext>
    </p:extLst>
  </p:cSld>
  <p:clrMapOvr>
    <a:masterClrMapping/>
  </p:clrMapOvr>
  <p:transition spd="med">
    <p:wipe/>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0679" y="521929"/>
            <a:ext cx="8229600" cy="1143000"/>
          </a:xfrm>
        </p:spPr>
        <p:txBody>
          <a:bodyPr>
            <a:normAutofit/>
          </a:bodyPr>
          <a:lstStyle/>
          <a:p>
            <a:r>
              <a:rPr dirty="0">
                <a:solidFill>
                  <a:schemeClr val="bg1"/>
                </a:solidFill>
                <a:latin typeface="Amasis MT Pro Black" panose="020F0502020204030204" pitchFamily="18" charset="0"/>
              </a:rPr>
              <a:t>Project Insights</a:t>
            </a:r>
          </a:p>
        </p:txBody>
      </p:sp>
      <p:sp>
        <p:nvSpPr>
          <p:cNvPr id="3" name="Content Placeholder 2"/>
          <p:cNvSpPr>
            <a:spLocks noGrp="1"/>
          </p:cNvSpPr>
          <p:nvPr>
            <p:ph idx="1"/>
          </p:nvPr>
        </p:nvSpPr>
        <p:spPr>
          <a:xfrm>
            <a:off x="2067464" y="2221303"/>
            <a:ext cx="8229600" cy="4525963"/>
          </a:xfrm>
        </p:spPr>
        <p:txBody>
          <a:bodyPr>
            <a:normAutofit/>
          </a:bodyPr>
          <a:lstStyle/>
          <a:p>
            <a:r>
              <a:rPr sz="1800" b="1" dirty="0"/>
              <a:t>Identified top customers and high-value orders</a:t>
            </a:r>
          </a:p>
          <a:p>
            <a:r>
              <a:rPr sz="1800" b="1" dirty="0"/>
              <a:t>Found most popular restaurants, cuisines, and menu items</a:t>
            </a:r>
          </a:p>
          <a:p>
            <a:r>
              <a:rPr sz="1800" b="1" dirty="0"/>
              <a:t>Discovered busiest delivery partners</a:t>
            </a:r>
          </a:p>
          <a:p>
            <a:r>
              <a:rPr sz="1800" b="1" dirty="0"/>
              <a:t>Analyzed daily and monthly sales trends</a:t>
            </a:r>
          </a:p>
          <a:p>
            <a:r>
              <a:rPr sz="1800" b="1" dirty="0"/>
              <a:t>Calculated customer lifetime value (CLV)</a:t>
            </a:r>
          </a:p>
          <a:p>
            <a:r>
              <a:rPr sz="1800" b="1" dirty="0"/>
              <a:t>Highlighted categories and cuisines driving most revenue</a:t>
            </a:r>
          </a:p>
        </p:txBody>
      </p:sp>
    </p:spTree>
  </p:cSld>
  <p:clrMapOvr>
    <a:masterClrMapping/>
  </p:clrMapOvr>
  <p:transition spd="med">
    <p:wipe/>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r="-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1961" y="457200"/>
            <a:ext cx="8229600" cy="1143000"/>
          </a:xfrm>
        </p:spPr>
        <p:txBody>
          <a:bodyPr>
            <a:normAutofit/>
          </a:bodyPr>
          <a:lstStyle/>
          <a:p>
            <a:r>
              <a:rPr dirty="0">
                <a:solidFill>
                  <a:schemeClr val="bg1"/>
                </a:solidFill>
                <a:latin typeface="Amasis MT Pro Black" panose="020F0502020204030204" pitchFamily="18" charset="0"/>
              </a:rPr>
              <a:t>Recommendations</a:t>
            </a:r>
            <a:r>
              <a:rPr lang="en-US" dirty="0">
                <a:solidFill>
                  <a:schemeClr val="bg1"/>
                </a:solidFill>
                <a:latin typeface="Amasis MT Pro Black" panose="020F0502020204030204" pitchFamily="18" charset="0"/>
              </a:rPr>
              <a:t>:</a:t>
            </a:r>
            <a:endParaRPr dirty="0">
              <a:solidFill>
                <a:schemeClr val="bg1"/>
              </a:solidFill>
              <a:latin typeface="Amasis MT Pro Black" panose="020F0502020204030204" pitchFamily="18" charset="0"/>
            </a:endParaRPr>
          </a:p>
        </p:txBody>
      </p:sp>
      <p:sp>
        <p:nvSpPr>
          <p:cNvPr id="3" name="Content Placeholder 2"/>
          <p:cNvSpPr>
            <a:spLocks noGrp="1"/>
          </p:cNvSpPr>
          <p:nvPr>
            <p:ph idx="1"/>
          </p:nvPr>
        </p:nvSpPr>
        <p:spPr>
          <a:xfrm>
            <a:off x="1981200" y="2163794"/>
            <a:ext cx="8229600" cy="4525963"/>
          </a:xfrm>
        </p:spPr>
        <p:txBody>
          <a:bodyPr>
            <a:normAutofit/>
          </a:bodyPr>
          <a:lstStyle/>
          <a:p>
            <a:r>
              <a:rPr sz="1800" b="1" dirty="0"/>
              <a:t>Focus promotions on high-spending customers</a:t>
            </a:r>
          </a:p>
          <a:p>
            <a:r>
              <a:rPr sz="1800" b="1" dirty="0"/>
              <a:t>Partner with top-rated restaurants</a:t>
            </a:r>
          </a:p>
          <a:p>
            <a:r>
              <a:rPr sz="1800" b="1" dirty="0"/>
              <a:t>Optimize delivery partner allocation based on performance</a:t>
            </a:r>
          </a:p>
          <a:p>
            <a:r>
              <a:rPr sz="1800" b="1" dirty="0"/>
              <a:t>Promote most popular cuisines and menu categories</a:t>
            </a:r>
          </a:p>
          <a:p>
            <a:r>
              <a:rPr sz="1800" b="1" dirty="0"/>
              <a:t>Use CLV insights to design loyalty programs</a:t>
            </a:r>
          </a:p>
          <a:p>
            <a:r>
              <a:rPr sz="1800" b="1" dirty="0"/>
              <a:t>Analyze seasonal sales trends for campaign planning</a:t>
            </a:r>
          </a:p>
        </p:txBody>
      </p:sp>
    </p:spTree>
  </p:cSld>
  <p:clrMapOvr>
    <a:masterClrMapping/>
  </p:clrMapOvr>
  <p:transition spd="med">
    <p:wipe/>
  </p:transition>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3902" y="490298"/>
            <a:ext cx="8229600" cy="1143000"/>
          </a:xfrm>
        </p:spPr>
        <p:txBody>
          <a:bodyPr>
            <a:normAutofit/>
          </a:bodyPr>
          <a:lstStyle/>
          <a:p>
            <a:r>
              <a:rPr dirty="0">
                <a:solidFill>
                  <a:schemeClr val="bg1"/>
                </a:solidFill>
                <a:latin typeface="Amasis MT Pro Black" panose="020F0502020204030204" pitchFamily="18" charset="0"/>
              </a:rPr>
              <a:t>Conclusion</a:t>
            </a:r>
          </a:p>
        </p:txBody>
      </p:sp>
      <p:sp>
        <p:nvSpPr>
          <p:cNvPr id="3" name="Content Placeholder 2"/>
          <p:cNvSpPr>
            <a:spLocks noGrp="1"/>
          </p:cNvSpPr>
          <p:nvPr>
            <p:ph idx="1"/>
          </p:nvPr>
        </p:nvSpPr>
        <p:spPr>
          <a:xfrm>
            <a:off x="1981200" y="2158043"/>
            <a:ext cx="8229600" cy="4525963"/>
          </a:xfrm>
        </p:spPr>
        <p:txBody>
          <a:bodyPr>
            <a:normAutofit/>
          </a:bodyPr>
          <a:lstStyle/>
          <a:p>
            <a:r>
              <a:rPr sz="1800" b="1" dirty="0"/>
              <a:t>This project demonstrates how SQL can transform raw food delivery data into actionable business insights. With structured tables, joins, CTEs, and advanced queries, we identified revenue drivers, customer behavior, and delivery efficiency.</a:t>
            </a:r>
          </a:p>
          <a:p>
            <a:endParaRPr sz="1800" b="1" dirty="0"/>
          </a:p>
          <a:p>
            <a:r>
              <a:rPr sz="1800" b="1" dirty="0"/>
              <a:t>The project provided practical experience with advanced SQL techniques, helping businesses make data-driven decisions for marketing, operations, and customer engagement.</a:t>
            </a:r>
          </a:p>
        </p:txBody>
      </p:sp>
    </p:spTree>
  </p:cSld>
  <p:clrMapOvr>
    <a:masterClrMapping/>
  </p:clrMapOvr>
  <p:transition spd="med">
    <p:wipe/>
  </p:transition>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t="-1000" r="-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1241056"/>
      </p:ext>
    </p:extLst>
  </p:cSld>
  <p:clrMapOvr>
    <a:masterClrMapping/>
  </p:clrMapOvr>
  <p:transition spd="med">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sz="1600" b="1" dirty="0"/>
              <a:t>The project starts by creating structured tables to store food delivery data:</a:t>
            </a:r>
          </a:p>
          <a:p>
            <a:pPr marL="0" indent="0">
              <a:buNone/>
            </a:pPr>
            <a:r>
              <a:rPr lang="en-US" sz="1600" b="1" dirty="0"/>
              <a:t>	</a:t>
            </a:r>
            <a:r>
              <a:rPr sz="1600" b="1" dirty="0"/>
              <a:t>Customer</a:t>
            </a:r>
          </a:p>
          <a:p>
            <a:pPr marL="0" indent="0">
              <a:buNone/>
            </a:pPr>
            <a:r>
              <a:rPr lang="en-US" sz="1600" b="1" dirty="0"/>
              <a:t>	</a:t>
            </a:r>
            <a:r>
              <a:rPr sz="1600" b="1" dirty="0"/>
              <a:t>Restaurant</a:t>
            </a:r>
          </a:p>
          <a:p>
            <a:pPr marL="0" indent="0">
              <a:buNone/>
            </a:pPr>
            <a:r>
              <a:rPr lang="en-US" sz="1600" b="1" dirty="0"/>
              <a:t>	</a:t>
            </a:r>
            <a:r>
              <a:rPr sz="1600" b="1" dirty="0" err="1"/>
              <a:t>DeliveryPartner</a:t>
            </a:r>
            <a:endParaRPr sz="1600" b="1" dirty="0"/>
          </a:p>
          <a:p>
            <a:pPr marL="0" indent="0">
              <a:buNone/>
            </a:pPr>
            <a:r>
              <a:rPr lang="en-US" sz="1600" b="1" dirty="0"/>
              <a:t>	</a:t>
            </a:r>
            <a:r>
              <a:rPr sz="1600" b="1" dirty="0" err="1"/>
              <a:t>MenuItem</a:t>
            </a:r>
            <a:endParaRPr sz="1600" b="1" dirty="0"/>
          </a:p>
          <a:p>
            <a:pPr marL="0" indent="0">
              <a:buNone/>
            </a:pPr>
            <a:r>
              <a:rPr lang="en-US" sz="1600" b="1" dirty="0"/>
              <a:t>	</a:t>
            </a:r>
            <a:r>
              <a:rPr sz="1600" b="1" dirty="0"/>
              <a:t>Orders</a:t>
            </a:r>
          </a:p>
          <a:p>
            <a:pPr marL="0" indent="0">
              <a:buNone/>
            </a:pPr>
            <a:r>
              <a:rPr lang="en-US" sz="1600" b="1" dirty="0"/>
              <a:t>	</a:t>
            </a:r>
            <a:r>
              <a:rPr sz="1600" b="1" dirty="0" err="1"/>
              <a:t>OrderDetail</a:t>
            </a:r>
            <a:endParaRPr sz="1600" b="1" dirty="0"/>
          </a:p>
          <a:p>
            <a:pPr marL="0" indent="0">
              <a:buNone/>
            </a:pPr>
            <a:endParaRPr sz="1600" b="1" dirty="0"/>
          </a:p>
          <a:p>
            <a:r>
              <a:rPr sz="1600" b="1" dirty="0"/>
              <a:t>To maintain data accuracy and establish relationships, primary keys &amp; </a:t>
            </a:r>
            <a:endParaRPr lang="en-US" sz="1600" b="1" dirty="0"/>
          </a:p>
          <a:p>
            <a:pPr marL="0" indent="0">
              <a:buNone/>
            </a:pPr>
            <a:r>
              <a:rPr lang="en-IN" sz="1600" b="1" dirty="0"/>
              <a:t>        </a:t>
            </a:r>
            <a:r>
              <a:rPr sz="1600" b="1" dirty="0"/>
              <a:t>foreign keys are implemented.</a:t>
            </a:r>
          </a:p>
        </p:txBody>
      </p:sp>
      <p:sp>
        <p:nvSpPr>
          <p:cNvPr id="4" name="TextBox 3">
            <a:extLst>
              <a:ext uri="{FF2B5EF4-FFF2-40B4-BE49-F238E27FC236}">
                <a16:creationId xmlns:a16="http://schemas.microsoft.com/office/drawing/2014/main" id="{9D0EB783-F696-22D3-573C-B214EA6AB532}"/>
              </a:ext>
            </a:extLst>
          </p:cNvPr>
          <p:cNvSpPr txBox="1"/>
          <p:nvPr/>
        </p:nvSpPr>
        <p:spPr>
          <a:xfrm>
            <a:off x="1912188" y="685830"/>
            <a:ext cx="4877938" cy="769441"/>
          </a:xfrm>
          <a:prstGeom prst="rect">
            <a:avLst/>
          </a:prstGeom>
          <a:noFill/>
        </p:spPr>
        <p:txBody>
          <a:bodyPr wrap="none" rtlCol="0">
            <a:spAutoFit/>
          </a:bodyPr>
          <a:lstStyle/>
          <a:p>
            <a:pPr>
              <a:spcBef>
                <a:spcPct val="0"/>
              </a:spcBef>
            </a:pPr>
            <a:r>
              <a:rPr lang="en-US" sz="4400" dirty="0">
                <a:solidFill>
                  <a:schemeClr val="bg1"/>
                </a:solidFill>
                <a:latin typeface="Amasis MT Pro Black" panose="020F0502020204030204" pitchFamily="18" charset="0"/>
                <a:ea typeface="+mj-ea"/>
                <a:cs typeface="+mj-cs"/>
              </a:rPr>
              <a:t>Creating Tables:</a:t>
            </a:r>
            <a:endParaRPr lang="en-IN" sz="4400" dirty="0">
              <a:solidFill>
                <a:schemeClr val="bg1"/>
              </a:solidFill>
              <a:latin typeface="Amasis MT Pro Black" panose="020F0502020204030204" pitchFamily="18" charset="0"/>
              <a:ea typeface="+mj-ea"/>
              <a:cs typeface="+mj-cs"/>
            </a:endParaRPr>
          </a:p>
        </p:txBody>
      </p:sp>
      <p:pic>
        <p:nvPicPr>
          <p:cNvPr id="6" name="Picture 5">
            <a:extLst>
              <a:ext uri="{FF2B5EF4-FFF2-40B4-BE49-F238E27FC236}">
                <a16:creationId xmlns:a16="http://schemas.microsoft.com/office/drawing/2014/main" id="{88B1160C-9AFA-F201-DEAC-E803C6C8E96F}"/>
              </a:ext>
            </a:extLst>
          </p:cNvPr>
          <p:cNvPicPr>
            <a:picLocks noChangeAspect="1"/>
          </p:cNvPicPr>
          <p:nvPr/>
        </p:nvPicPr>
        <p:blipFill>
          <a:blip r:embed="rId3"/>
          <a:stretch>
            <a:fillRect/>
          </a:stretch>
        </p:blipFill>
        <p:spPr>
          <a:xfrm>
            <a:off x="6292758" y="2050746"/>
            <a:ext cx="1765365" cy="1882900"/>
          </a:xfrm>
          <a:prstGeom prst="rect">
            <a:avLst/>
          </a:prstGeom>
        </p:spPr>
      </p:pic>
    </p:spTree>
  </p:cSld>
  <p:clrMapOvr>
    <a:masterClrMapping/>
  </p:clrMapOvr>
  <p:transition spd="med">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7D14BC77-5BB8-4D6D-F353-D6DFBE57ECE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5C7B27F-087C-7CEC-4444-B9B99D77B8D3}"/>
              </a:ext>
            </a:extLst>
          </p:cNvPr>
          <p:cNvSpPr txBox="1"/>
          <p:nvPr/>
        </p:nvSpPr>
        <p:spPr>
          <a:xfrm>
            <a:off x="1912188" y="528175"/>
            <a:ext cx="2439770" cy="769441"/>
          </a:xfrm>
          <a:prstGeom prst="rect">
            <a:avLst/>
          </a:prstGeom>
          <a:noFill/>
        </p:spPr>
        <p:txBody>
          <a:bodyPr wrap="none" rtlCol="0">
            <a:spAutoFit/>
          </a:bodyPr>
          <a:lstStyle/>
          <a:p>
            <a:pPr>
              <a:spcBef>
                <a:spcPct val="0"/>
              </a:spcBef>
            </a:pPr>
            <a:r>
              <a:rPr lang="en-US" sz="4400" dirty="0">
                <a:solidFill>
                  <a:schemeClr val="bg1"/>
                </a:solidFill>
                <a:latin typeface="Amasis MT Pro Black" panose="020F0502020204030204" pitchFamily="18" charset="0"/>
                <a:ea typeface="+mj-ea"/>
                <a:cs typeface="+mj-cs"/>
              </a:rPr>
              <a:t> Tables:</a:t>
            </a:r>
            <a:endParaRPr lang="en-IN" sz="4400" dirty="0">
              <a:solidFill>
                <a:schemeClr val="bg1"/>
              </a:solidFill>
              <a:latin typeface="Amasis MT Pro Black" panose="020F0502020204030204" pitchFamily="18" charset="0"/>
              <a:ea typeface="+mj-ea"/>
              <a:cs typeface="+mj-cs"/>
            </a:endParaRPr>
          </a:p>
        </p:txBody>
      </p:sp>
      <p:pic>
        <p:nvPicPr>
          <p:cNvPr id="7" name="Picture 6">
            <a:extLst>
              <a:ext uri="{FF2B5EF4-FFF2-40B4-BE49-F238E27FC236}">
                <a16:creationId xmlns:a16="http://schemas.microsoft.com/office/drawing/2014/main" id="{E4D85488-0C18-840B-3978-03C85E03E177}"/>
              </a:ext>
            </a:extLst>
          </p:cNvPr>
          <p:cNvPicPr>
            <a:picLocks noChangeAspect="1"/>
          </p:cNvPicPr>
          <p:nvPr/>
        </p:nvPicPr>
        <p:blipFill>
          <a:blip r:embed="rId3"/>
          <a:stretch>
            <a:fillRect/>
          </a:stretch>
        </p:blipFill>
        <p:spPr>
          <a:xfrm>
            <a:off x="2195276" y="1710608"/>
            <a:ext cx="3381400" cy="1524011"/>
          </a:xfrm>
          <a:prstGeom prst="rect">
            <a:avLst/>
          </a:prstGeom>
        </p:spPr>
      </p:pic>
      <p:sp>
        <p:nvSpPr>
          <p:cNvPr id="8" name="TextBox 7">
            <a:extLst>
              <a:ext uri="{FF2B5EF4-FFF2-40B4-BE49-F238E27FC236}">
                <a16:creationId xmlns:a16="http://schemas.microsoft.com/office/drawing/2014/main" id="{877BDFA5-1320-3D8A-EC56-E0BAA1A364CF}"/>
              </a:ext>
            </a:extLst>
          </p:cNvPr>
          <p:cNvSpPr txBox="1"/>
          <p:nvPr/>
        </p:nvSpPr>
        <p:spPr>
          <a:xfrm>
            <a:off x="1803997" y="1340532"/>
            <a:ext cx="1257460" cy="369332"/>
          </a:xfrm>
          <a:prstGeom prst="rect">
            <a:avLst/>
          </a:prstGeom>
          <a:noFill/>
        </p:spPr>
        <p:txBody>
          <a:bodyPr wrap="none" rtlCol="0">
            <a:spAutoFit/>
          </a:bodyPr>
          <a:lstStyle/>
          <a:p>
            <a:r>
              <a:rPr lang="en-US" b="1" dirty="0"/>
              <a:t>Customers:</a:t>
            </a:r>
            <a:endParaRPr lang="en-IN" b="1" dirty="0"/>
          </a:p>
        </p:txBody>
      </p:sp>
      <p:sp>
        <p:nvSpPr>
          <p:cNvPr id="9" name="TextBox 8">
            <a:extLst>
              <a:ext uri="{FF2B5EF4-FFF2-40B4-BE49-F238E27FC236}">
                <a16:creationId xmlns:a16="http://schemas.microsoft.com/office/drawing/2014/main" id="{19FD5A6F-A42E-A2E1-AD76-A332559EB454}"/>
              </a:ext>
            </a:extLst>
          </p:cNvPr>
          <p:cNvSpPr txBox="1"/>
          <p:nvPr/>
        </p:nvSpPr>
        <p:spPr>
          <a:xfrm>
            <a:off x="6096001" y="2763610"/>
            <a:ext cx="1393715" cy="369332"/>
          </a:xfrm>
          <a:prstGeom prst="rect">
            <a:avLst/>
          </a:prstGeom>
          <a:noFill/>
        </p:spPr>
        <p:txBody>
          <a:bodyPr wrap="none" rtlCol="0">
            <a:spAutoFit/>
          </a:bodyPr>
          <a:lstStyle/>
          <a:p>
            <a:r>
              <a:rPr lang="en-US" b="1" dirty="0"/>
              <a:t>Menu items:</a:t>
            </a:r>
            <a:endParaRPr lang="en-IN" b="1" dirty="0"/>
          </a:p>
        </p:txBody>
      </p:sp>
      <p:sp>
        <p:nvSpPr>
          <p:cNvPr id="10" name="TextBox 9">
            <a:extLst>
              <a:ext uri="{FF2B5EF4-FFF2-40B4-BE49-F238E27FC236}">
                <a16:creationId xmlns:a16="http://schemas.microsoft.com/office/drawing/2014/main" id="{C8C82BF1-B269-EBD6-DFBF-8BFF2305535C}"/>
              </a:ext>
            </a:extLst>
          </p:cNvPr>
          <p:cNvSpPr txBox="1"/>
          <p:nvPr/>
        </p:nvSpPr>
        <p:spPr>
          <a:xfrm>
            <a:off x="6152942" y="4641337"/>
            <a:ext cx="892360" cy="369332"/>
          </a:xfrm>
          <a:prstGeom prst="rect">
            <a:avLst/>
          </a:prstGeom>
          <a:noFill/>
        </p:spPr>
        <p:txBody>
          <a:bodyPr wrap="none" rtlCol="0">
            <a:spAutoFit/>
          </a:bodyPr>
          <a:lstStyle/>
          <a:p>
            <a:r>
              <a:rPr lang="en-US" b="1" dirty="0"/>
              <a:t>Orders:</a:t>
            </a:r>
            <a:endParaRPr lang="en-IN" b="1" dirty="0"/>
          </a:p>
        </p:txBody>
      </p:sp>
      <p:sp>
        <p:nvSpPr>
          <p:cNvPr id="11" name="TextBox 10">
            <a:extLst>
              <a:ext uri="{FF2B5EF4-FFF2-40B4-BE49-F238E27FC236}">
                <a16:creationId xmlns:a16="http://schemas.microsoft.com/office/drawing/2014/main" id="{A18779AD-F9FD-4C34-6EFF-98DCDAF91D40}"/>
              </a:ext>
            </a:extLst>
          </p:cNvPr>
          <p:cNvSpPr txBox="1"/>
          <p:nvPr/>
        </p:nvSpPr>
        <p:spPr>
          <a:xfrm>
            <a:off x="1580063" y="3305289"/>
            <a:ext cx="1809021" cy="369332"/>
          </a:xfrm>
          <a:prstGeom prst="rect">
            <a:avLst/>
          </a:prstGeom>
          <a:noFill/>
        </p:spPr>
        <p:txBody>
          <a:bodyPr wrap="none" rtlCol="0">
            <a:spAutoFit/>
          </a:bodyPr>
          <a:lstStyle/>
          <a:p>
            <a:r>
              <a:rPr lang="en-US" b="1" dirty="0"/>
              <a:t>Delivery partner:</a:t>
            </a:r>
            <a:endParaRPr lang="en-IN" b="1" dirty="0"/>
          </a:p>
        </p:txBody>
      </p:sp>
      <p:sp>
        <p:nvSpPr>
          <p:cNvPr id="12" name="TextBox 11">
            <a:extLst>
              <a:ext uri="{FF2B5EF4-FFF2-40B4-BE49-F238E27FC236}">
                <a16:creationId xmlns:a16="http://schemas.microsoft.com/office/drawing/2014/main" id="{F2D9288F-BDC3-70F1-B4BE-C4880E97DD37}"/>
              </a:ext>
            </a:extLst>
          </p:cNvPr>
          <p:cNvSpPr txBox="1"/>
          <p:nvPr/>
        </p:nvSpPr>
        <p:spPr>
          <a:xfrm>
            <a:off x="6152942" y="885883"/>
            <a:ext cx="1291636" cy="369332"/>
          </a:xfrm>
          <a:prstGeom prst="rect">
            <a:avLst/>
          </a:prstGeom>
          <a:noFill/>
        </p:spPr>
        <p:txBody>
          <a:bodyPr wrap="none" rtlCol="0">
            <a:spAutoFit/>
          </a:bodyPr>
          <a:lstStyle/>
          <a:p>
            <a:r>
              <a:rPr lang="en-US" b="1" dirty="0" err="1"/>
              <a:t>Restaruant</a:t>
            </a:r>
            <a:r>
              <a:rPr lang="en-US" b="1" dirty="0"/>
              <a:t>:</a:t>
            </a:r>
            <a:endParaRPr lang="en-IN" b="1" dirty="0"/>
          </a:p>
        </p:txBody>
      </p:sp>
      <p:pic>
        <p:nvPicPr>
          <p:cNvPr id="14" name="Picture 13">
            <a:extLst>
              <a:ext uri="{FF2B5EF4-FFF2-40B4-BE49-F238E27FC236}">
                <a16:creationId xmlns:a16="http://schemas.microsoft.com/office/drawing/2014/main" id="{9A98EA32-5919-B7A8-2599-248DD5BF129B}"/>
              </a:ext>
            </a:extLst>
          </p:cNvPr>
          <p:cNvPicPr>
            <a:picLocks noChangeAspect="1"/>
          </p:cNvPicPr>
          <p:nvPr/>
        </p:nvPicPr>
        <p:blipFill>
          <a:blip r:embed="rId4"/>
          <a:stretch>
            <a:fillRect/>
          </a:stretch>
        </p:blipFill>
        <p:spPr>
          <a:xfrm>
            <a:off x="6253946" y="1307815"/>
            <a:ext cx="3476650" cy="1066808"/>
          </a:xfrm>
          <a:prstGeom prst="rect">
            <a:avLst/>
          </a:prstGeom>
        </p:spPr>
      </p:pic>
      <p:pic>
        <p:nvPicPr>
          <p:cNvPr id="16" name="Picture 15">
            <a:extLst>
              <a:ext uri="{FF2B5EF4-FFF2-40B4-BE49-F238E27FC236}">
                <a16:creationId xmlns:a16="http://schemas.microsoft.com/office/drawing/2014/main" id="{199B115A-C6D9-9FFF-DAC0-14AA1383A90F}"/>
              </a:ext>
            </a:extLst>
          </p:cNvPr>
          <p:cNvPicPr>
            <a:picLocks noChangeAspect="1"/>
          </p:cNvPicPr>
          <p:nvPr/>
        </p:nvPicPr>
        <p:blipFill>
          <a:blip r:embed="rId5"/>
          <a:stretch>
            <a:fillRect/>
          </a:stretch>
        </p:blipFill>
        <p:spPr>
          <a:xfrm>
            <a:off x="2051368" y="3674621"/>
            <a:ext cx="3419500" cy="1047758"/>
          </a:xfrm>
          <a:prstGeom prst="rect">
            <a:avLst/>
          </a:prstGeom>
        </p:spPr>
      </p:pic>
      <p:pic>
        <p:nvPicPr>
          <p:cNvPr id="18" name="Picture 17">
            <a:extLst>
              <a:ext uri="{FF2B5EF4-FFF2-40B4-BE49-F238E27FC236}">
                <a16:creationId xmlns:a16="http://schemas.microsoft.com/office/drawing/2014/main" id="{C059E1DD-0B29-E165-2515-4D5BF29A65DF}"/>
              </a:ext>
            </a:extLst>
          </p:cNvPr>
          <p:cNvPicPr>
            <a:picLocks noChangeAspect="1"/>
          </p:cNvPicPr>
          <p:nvPr/>
        </p:nvPicPr>
        <p:blipFill>
          <a:blip r:embed="rId6"/>
          <a:stretch>
            <a:fillRect/>
          </a:stretch>
        </p:blipFill>
        <p:spPr>
          <a:xfrm>
            <a:off x="6325486" y="3199408"/>
            <a:ext cx="3486175" cy="1057283"/>
          </a:xfrm>
          <a:prstGeom prst="rect">
            <a:avLst/>
          </a:prstGeom>
        </p:spPr>
      </p:pic>
      <p:pic>
        <p:nvPicPr>
          <p:cNvPr id="20" name="Picture 19">
            <a:extLst>
              <a:ext uri="{FF2B5EF4-FFF2-40B4-BE49-F238E27FC236}">
                <a16:creationId xmlns:a16="http://schemas.microsoft.com/office/drawing/2014/main" id="{D1772087-85B2-810D-02D1-D0DA0BE0BF3E}"/>
              </a:ext>
            </a:extLst>
          </p:cNvPr>
          <p:cNvPicPr>
            <a:picLocks noChangeAspect="1"/>
          </p:cNvPicPr>
          <p:nvPr/>
        </p:nvPicPr>
        <p:blipFill>
          <a:blip r:embed="rId7"/>
          <a:stretch>
            <a:fillRect/>
          </a:stretch>
        </p:blipFill>
        <p:spPr>
          <a:xfrm>
            <a:off x="6449222" y="5136916"/>
            <a:ext cx="3514751" cy="1190634"/>
          </a:xfrm>
          <a:prstGeom prst="rect">
            <a:avLst/>
          </a:prstGeom>
        </p:spPr>
      </p:pic>
      <p:sp>
        <p:nvSpPr>
          <p:cNvPr id="21" name="TextBox 20">
            <a:extLst>
              <a:ext uri="{FF2B5EF4-FFF2-40B4-BE49-F238E27FC236}">
                <a16:creationId xmlns:a16="http://schemas.microsoft.com/office/drawing/2014/main" id="{91A12A96-33FB-1417-0161-10432C87B843}"/>
              </a:ext>
            </a:extLst>
          </p:cNvPr>
          <p:cNvSpPr txBox="1"/>
          <p:nvPr/>
        </p:nvSpPr>
        <p:spPr>
          <a:xfrm>
            <a:off x="1749097" y="4907045"/>
            <a:ext cx="1458797" cy="369332"/>
          </a:xfrm>
          <a:prstGeom prst="rect">
            <a:avLst/>
          </a:prstGeom>
          <a:noFill/>
        </p:spPr>
        <p:txBody>
          <a:bodyPr wrap="none" rtlCol="0">
            <a:spAutoFit/>
          </a:bodyPr>
          <a:lstStyle/>
          <a:p>
            <a:r>
              <a:rPr lang="en-US" b="1" dirty="0" err="1"/>
              <a:t>OrderDetails</a:t>
            </a:r>
            <a:r>
              <a:rPr lang="en-US" b="1" dirty="0"/>
              <a:t>:</a:t>
            </a:r>
            <a:endParaRPr lang="en-IN" b="1" dirty="0"/>
          </a:p>
        </p:txBody>
      </p:sp>
      <p:pic>
        <p:nvPicPr>
          <p:cNvPr id="23" name="Picture 22">
            <a:extLst>
              <a:ext uri="{FF2B5EF4-FFF2-40B4-BE49-F238E27FC236}">
                <a16:creationId xmlns:a16="http://schemas.microsoft.com/office/drawing/2014/main" id="{C5D8F15F-1DD7-550D-6493-87CA5B8162D2}"/>
              </a:ext>
            </a:extLst>
          </p:cNvPr>
          <p:cNvPicPr>
            <a:picLocks noChangeAspect="1"/>
          </p:cNvPicPr>
          <p:nvPr/>
        </p:nvPicPr>
        <p:blipFill>
          <a:blip r:embed="rId8"/>
          <a:stretch>
            <a:fillRect/>
          </a:stretch>
        </p:blipFill>
        <p:spPr>
          <a:xfrm>
            <a:off x="2319102" y="5451244"/>
            <a:ext cx="3133748" cy="876306"/>
          </a:xfrm>
          <a:prstGeom prst="rect">
            <a:avLst/>
          </a:prstGeom>
        </p:spPr>
      </p:pic>
    </p:spTree>
    <p:extLst>
      <p:ext uri="{BB962C8B-B14F-4D97-AF65-F5344CB8AC3E}">
        <p14:creationId xmlns:p14="http://schemas.microsoft.com/office/powerpoint/2010/main" val="1364243092"/>
      </p:ext>
    </p:extLst>
  </p:cSld>
  <p:clrMapOvr>
    <a:masterClrMapping/>
  </p:clrMapOvr>
  <p:transition spd="med">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0F764723-8D70-F83F-A5B5-79A3092DB090}"/>
            </a:ext>
          </a:extLst>
        </p:cNvPr>
        <p:cNvGrpSpPr/>
        <p:nvPr/>
      </p:nvGrpSpPr>
      <p:grpSpPr>
        <a:xfrm>
          <a:off x="0" y="0"/>
          <a:ext cx="0" cy="0"/>
          <a:chOff x="0" y="0"/>
          <a:chExt cx="0" cy="0"/>
        </a:xfrm>
      </p:grpSpPr>
      <p:pic>
        <p:nvPicPr>
          <p:cNvPr id="9" name="Content Placeholder 8" descr="A screenshot of a computer">
            <a:extLst>
              <a:ext uri="{FF2B5EF4-FFF2-40B4-BE49-F238E27FC236}">
                <a16:creationId xmlns:a16="http://schemas.microsoft.com/office/drawing/2014/main" id="{6E3478A8-FA7D-E51F-C2FC-BFB0A8DD86A6}"/>
              </a:ext>
            </a:extLst>
          </p:cNvPr>
          <p:cNvPicPr>
            <a:picLocks noGrp="1" noChangeAspect="1"/>
          </p:cNvPicPr>
          <p:nvPr>
            <p:ph idx="1"/>
          </p:nvPr>
        </p:nvPicPr>
        <p:blipFill>
          <a:blip r:embed="rId3"/>
          <a:stretch>
            <a:fillRect/>
          </a:stretch>
        </p:blipFill>
        <p:spPr>
          <a:xfrm>
            <a:off x="2274698" y="1614577"/>
            <a:ext cx="6492415" cy="4525963"/>
          </a:xfrm>
        </p:spPr>
      </p:pic>
      <p:sp>
        <p:nvSpPr>
          <p:cNvPr id="7" name="Title 6">
            <a:extLst>
              <a:ext uri="{FF2B5EF4-FFF2-40B4-BE49-F238E27FC236}">
                <a16:creationId xmlns:a16="http://schemas.microsoft.com/office/drawing/2014/main" id="{BCE5E1A0-6808-77F7-6350-6B04F7C83299}"/>
              </a:ext>
            </a:extLst>
          </p:cNvPr>
          <p:cNvSpPr>
            <a:spLocks noGrp="1"/>
          </p:cNvSpPr>
          <p:nvPr>
            <p:ph type="title"/>
          </p:nvPr>
        </p:nvSpPr>
        <p:spPr>
          <a:xfrm>
            <a:off x="-445698" y="527680"/>
            <a:ext cx="8229600" cy="1143000"/>
          </a:xfrm>
        </p:spPr>
        <p:txBody>
          <a:bodyPr/>
          <a:lstStyle/>
          <a:p>
            <a:r>
              <a:rPr lang="en-US" dirty="0">
                <a:solidFill>
                  <a:schemeClr val="bg1"/>
                </a:solidFill>
                <a:latin typeface="Amasis MT Pro Black" panose="020F0502020204030204" pitchFamily="18" charset="0"/>
              </a:rPr>
              <a:t>ER Diagram:</a:t>
            </a:r>
            <a:endParaRPr lang="en-IN" dirty="0">
              <a:solidFill>
                <a:schemeClr val="bg1"/>
              </a:solidFill>
              <a:latin typeface="Amasis MT Pro Black" panose="020F0502020204030204" pitchFamily="18" charset="0"/>
            </a:endParaRPr>
          </a:p>
        </p:txBody>
      </p:sp>
    </p:spTree>
    <p:extLst>
      <p:ext uri="{BB962C8B-B14F-4D97-AF65-F5344CB8AC3E}">
        <p14:creationId xmlns:p14="http://schemas.microsoft.com/office/powerpoint/2010/main" val="3241353144"/>
      </p:ext>
    </p:extLst>
  </p:cSld>
  <p:clrMapOvr>
    <a:masterClrMapping/>
  </p:clrMapOvr>
  <p:transition spd="med">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72881" y="448634"/>
            <a:ext cx="8229600" cy="1143000"/>
          </a:xfrm>
        </p:spPr>
        <p:txBody>
          <a:bodyPr/>
          <a:lstStyle/>
          <a:p>
            <a:pPr algn="l"/>
            <a:r>
              <a:rPr dirty="0">
                <a:solidFill>
                  <a:schemeClr val="bg1"/>
                </a:solidFill>
                <a:latin typeface="Amasis MT Pro Black" panose="020F0502020204030204" pitchFamily="18" charset="0"/>
              </a:rPr>
              <a:t>ER Diagram</a:t>
            </a:r>
            <a:r>
              <a:rPr lang="en-US" dirty="0">
                <a:solidFill>
                  <a:schemeClr val="bg1"/>
                </a:solidFill>
                <a:latin typeface="Amasis MT Pro Black" panose="020F0502020204030204" pitchFamily="18" charset="0"/>
              </a:rPr>
              <a:t> </a:t>
            </a:r>
            <a:r>
              <a:rPr lang="en-US" dirty="0" err="1">
                <a:solidFill>
                  <a:schemeClr val="bg1"/>
                </a:solidFill>
                <a:latin typeface="Amasis MT Pro Black" panose="020F0502020204030204" pitchFamily="18" charset="0"/>
              </a:rPr>
              <a:t>Discription</a:t>
            </a:r>
            <a:endParaRPr dirty="0">
              <a:solidFill>
                <a:schemeClr val="bg1"/>
              </a:solidFill>
              <a:latin typeface="Amasis MT Pro Black" panose="020F0502020204030204" pitchFamily="18" charset="0"/>
            </a:endParaRPr>
          </a:p>
        </p:txBody>
      </p:sp>
      <p:sp>
        <p:nvSpPr>
          <p:cNvPr id="3" name="Content Placeholder 2"/>
          <p:cNvSpPr>
            <a:spLocks noGrp="1"/>
          </p:cNvSpPr>
          <p:nvPr>
            <p:ph idx="1"/>
          </p:nvPr>
        </p:nvSpPr>
        <p:spPr>
          <a:xfrm>
            <a:off x="1722408" y="1893499"/>
            <a:ext cx="8229600" cy="4525963"/>
          </a:xfrm>
        </p:spPr>
        <p:txBody>
          <a:bodyPr/>
          <a:lstStyle/>
          <a:p>
            <a:r>
              <a:rPr sz="1800" b="1" dirty="0"/>
              <a:t>Core Entities: 6 main tables - Customer, Restaurant, </a:t>
            </a:r>
            <a:r>
              <a:rPr sz="1800" b="1" dirty="0" err="1"/>
              <a:t>DeliveryPartner</a:t>
            </a:r>
            <a:r>
              <a:rPr sz="1800" b="1" dirty="0"/>
              <a:t>, </a:t>
            </a:r>
            <a:r>
              <a:rPr sz="1800" b="1" dirty="0" err="1"/>
              <a:t>MenuItem</a:t>
            </a:r>
            <a:r>
              <a:rPr sz="1800" b="1" dirty="0"/>
              <a:t>, Orders, </a:t>
            </a:r>
            <a:r>
              <a:rPr sz="1800" b="1" dirty="0" err="1"/>
              <a:t>OrderDetail</a:t>
            </a:r>
            <a:endParaRPr lang="en-US" sz="1800" b="1" dirty="0"/>
          </a:p>
          <a:p>
            <a:pPr marL="0" indent="0">
              <a:buNone/>
            </a:pPr>
            <a:endParaRPr sz="1800" b="1" dirty="0"/>
          </a:p>
          <a:p>
            <a:r>
              <a:rPr sz="1800" b="1" dirty="0"/>
              <a:t>Relational Structure: Foreign keys ensure data integrity and connect orders with customers, restaurants, and delivery partners</a:t>
            </a:r>
            <a:r>
              <a:rPr lang="en-US" sz="1800" b="1" dirty="0"/>
              <a:t>.</a:t>
            </a:r>
          </a:p>
          <a:p>
            <a:pPr marL="0" indent="0">
              <a:buNone/>
            </a:pPr>
            <a:endParaRPr sz="1800" b="1" dirty="0"/>
          </a:p>
          <a:p>
            <a:r>
              <a:rPr sz="1800" b="1" dirty="0"/>
              <a:t>Sales Flow: Orders link customers to restaurants &amp; delivery partners. </a:t>
            </a:r>
            <a:r>
              <a:rPr sz="1800" b="1" dirty="0" err="1"/>
              <a:t>OrderDetail</a:t>
            </a:r>
            <a:r>
              <a:rPr sz="1800" b="1" dirty="0"/>
              <a:t> captures each menu item purchased.</a:t>
            </a:r>
            <a:endParaRPr lang="en-US" sz="1800" b="1" dirty="0"/>
          </a:p>
          <a:p>
            <a:pPr marL="0" indent="0">
              <a:buNone/>
            </a:pPr>
            <a:endParaRPr sz="1800" b="1" dirty="0"/>
          </a:p>
          <a:p>
            <a:r>
              <a:rPr sz="1800" b="1" dirty="0"/>
              <a:t>Efficient Design: Use of data types (INT, VARCHAR, DECIMAL) ensures accuracy and optimized storage.</a:t>
            </a:r>
          </a:p>
        </p:txBody>
      </p:sp>
    </p:spTree>
  </p:cSld>
  <p:clrMapOvr>
    <a:masterClrMapping/>
  </p:clrMapOvr>
  <p:transition spd="med">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385" y="360902"/>
            <a:ext cx="8229600" cy="1143000"/>
          </a:xfrm>
        </p:spPr>
        <p:txBody>
          <a:bodyPr>
            <a:normAutofit/>
          </a:bodyPr>
          <a:lstStyle/>
          <a:p>
            <a:r>
              <a:rPr dirty="0">
                <a:solidFill>
                  <a:schemeClr val="bg1"/>
                </a:solidFill>
                <a:latin typeface="Amasis MT Pro Black" panose="020F0502020204030204" pitchFamily="18" charset="0"/>
              </a:rPr>
              <a:t>Importing Data</a:t>
            </a:r>
            <a:r>
              <a:rPr lang="en-US" dirty="0">
                <a:solidFill>
                  <a:schemeClr val="bg1"/>
                </a:solidFill>
                <a:latin typeface="Amasis MT Pro Black" panose="020F0502020204030204" pitchFamily="18" charset="0"/>
              </a:rPr>
              <a:t> :</a:t>
            </a:r>
            <a:endParaRPr dirty="0">
              <a:solidFill>
                <a:schemeClr val="bg1"/>
              </a:solidFill>
              <a:latin typeface="Amasis MT Pro Black" panose="020F0502020204030204" pitchFamily="18" charset="0"/>
            </a:endParaRPr>
          </a:p>
        </p:txBody>
      </p:sp>
      <p:sp>
        <p:nvSpPr>
          <p:cNvPr id="3" name="Content Placeholder 2"/>
          <p:cNvSpPr>
            <a:spLocks noGrp="1"/>
          </p:cNvSpPr>
          <p:nvPr>
            <p:ph idx="1"/>
          </p:nvPr>
        </p:nvSpPr>
        <p:spPr>
          <a:xfrm>
            <a:off x="1785668" y="1600201"/>
            <a:ext cx="8229600" cy="4525963"/>
          </a:xfrm>
        </p:spPr>
        <p:txBody>
          <a:bodyPr/>
          <a:lstStyle/>
          <a:p>
            <a:r>
              <a:rPr sz="1800" b="1" dirty="0"/>
              <a:t>Data Import Strategy:</a:t>
            </a:r>
            <a:endParaRPr lang="en-US" sz="1800" b="1" dirty="0"/>
          </a:p>
          <a:p>
            <a:pPr marL="0" indent="0">
              <a:buNone/>
            </a:pPr>
            <a:endParaRPr sz="1800" b="1" dirty="0"/>
          </a:p>
          <a:p>
            <a:pPr marL="0" indent="0">
              <a:buNone/>
            </a:pPr>
            <a:r>
              <a:rPr lang="en-US" sz="1800" b="1" dirty="0"/>
              <a:t>          1.</a:t>
            </a:r>
            <a:r>
              <a:rPr sz="1800" b="1" dirty="0"/>
              <a:t>Bulk Import using CSV files for large datasets</a:t>
            </a:r>
          </a:p>
          <a:p>
            <a:pPr marL="0" indent="0">
              <a:buNone/>
            </a:pPr>
            <a:r>
              <a:rPr lang="en-US" sz="1800" b="1" dirty="0"/>
              <a:t>	 2.</a:t>
            </a:r>
            <a:r>
              <a:rPr sz="1800" b="1" dirty="0"/>
              <a:t>Ensures structured and systematic data insertion</a:t>
            </a:r>
          </a:p>
          <a:p>
            <a:pPr marL="0" indent="0">
              <a:buNone/>
            </a:pPr>
            <a:r>
              <a:rPr lang="en-US" sz="1800" b="1" dirty="0"/>
              <a:t>          3.</a:t>
            </a:r>
            <a:r>
              <a:rPr sz="1800" b="1" dirty="0"/>
              <a:t>Verified relationships after loading to ensure data integrity</a:t>
            </a:r>
          </a:p>
          <a:p>
            <a:pPr marL="0" indent="0">
              <a:buNone/>
            </a:pPr>
            <a:r>
              <a:rPr lang="en-US" sz="1800" b="1" dirty="0"/>
              <a:t>          4.</a:t>
            </a:r>
            <a:r>
              <a:rPr sz="1800" b="1" dirty="0"/>
              <a:t>Supports customization &amp; validation for accuracy</a:t>
            </a:r>
          </a:p>
        </p:txBody>
      </p:sp>
    </p:spTree>
  </p:cSld>
  <p:clrMapOvr>
    <a:masterClrMapping/>
  </p:clrMapOvr>
  <p:transition spd="med">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2693" y="731837"/>
            <a:ext cx="8229600" cy="1143000"/>
          </a:xfrm>
        </p:spPr>
        <p:txBody>
          <a:bodyPr>
            <a:normAutofit/>
          </a:bodyPr>
          <a:lstStyle/>
          <a:p>
            <a:r>
              <a:rPr dirty="0">
                <a:solidFill>
                  <a:schemeClr val="bg1"/>
                </a:solidFill>
                <a:latin typeface="Amasis MT Pro Black" panose="020F0502020204030204" pitchFamily="18" charset="0"/>
              </a:rPr>
              <a:t>Problem Statement</a:t>
            </a:r>
          </a:p>
        </p:txBody>
      </p:sp>
      <p:sp>
        <p:nvSpPr>
          <p:cNvPr id="3" name="Content Placeholder 2"/>
          <p:cNvSpPr>
            <a:spLocks noGrp="1"/>
          </p:cNvSpPr>
          <p:nvPr>
            <p:ph idx="1"/>
          </p:nvPr>
        </p:nvSpPr>
        <p:spPr/>
        <p:txBody>
          <a:bodyPr>
            <a:normAutofit/>
          </a:bodyPr>
          <a:lstStyle/>
          <a:p>
            <a:pPr marL="0" indent="0">
              <a:buNone/>
            </a:pPr>
            <a:endParaRPr lang="en-US" sz="1800" b="1" dirty="0"/>
          </a:p>
          <a:p>
            <a:pPr marL="0" indent="0">
              <a:buNone/>
            </a:pPr>
            <a:r>
              <a:rPr sz="1800" b="1" dirty="0"/>
              <a:t>Food delivery data was scattered and lacked a structured system to </a:t>
            </a:r>
            <a:endParaRPr lang="en-US" sz="1800" b="1" dirty="0"/>
          </a:p>
          <a:p>
            <a:pPr marL="0" indent="0">
              <a:buNone/>
            </a:pPr>
            <a:r>
              <a:rPr sz="1800" b="1" dirty="0"/>
              <a:t>manage customers, restaurants, orders, and delivery partners.</a:t>
            </a:r>
          </a:p>
          <a:p>
            <a:pPr marL="0" indent="0">
              <a:buNone/>
            </a:pPr>
            <a:endParaRPr sz="1800" b="1" dirty="0"/>
          </a:p>
          <a:p>
            <a:pPr marL="0" indent="0">
              <a:buNone/>
            </a:pPr>
            <a:r>
              <a:rPr sz="1800" b="1" dirty="0"/>
              <a:t>Challenges included:</a:t>
            </a:r>
          </a:p>
          <a:p>
            <a:pPr marL="0" indent="0">
              <a:buNone/>
            </a:pPr>
            <a:r>
              <a:rPr lang="en-US" sz="1800" b="1" dirty="0"/>
              <a:t>        </a:t>
            </a:r>
            <a:r>
              <a:rPr sz="1800" b="1" dirty="0"/>
              <a:t>- Tracking customer spending and top customers</a:t>
            </a:r>
          </a:p>
          <a:p>
            <a:pPr marL="0" indent="0">
              <a:buNone/>
            </a:pPr>
            <a:r>
              <a:rPr lang="en-US" sz="1800" b="1" dirty="0"/>
              <a:t>        </a:t>
            </a:r>
            <a:r>
              <a:rPr sz="1800" b="1" dirty="0"/>
              <a:t>- Identifying best-selling items and popular cuisines</a:t>
            </a:r>
          </a:p>
          <a:p>
            <a:pPr marL="0" indent="0">
              <a:buNone/>
            </a:pPr>
            <a:r>
              <a:rPr lang="en-US" sz="1800" b="1" dirty="0"/>
              <a:t>        </a:t>
            </a:r>
            <a:r>
              <a:rPr sz="1800" b="1" dirty="0"/>
              <a:t>- Finding revenue-generating restaurants</a:t>
            </a:r>
          </a:p>
          <a:p>
            <a:pPr marL="0" indent="0">
              <a:buNone/>
            </a:pPr>
            <a:r>
              <a:rPr lang="en-US" sz="1800" b="1" dirty="0"/>
              <a:t>        </a:t>
            </a:r>
            <a:r>
              <a:rPr sz="1800" b="1" dirty="0"/>
              <a:t>- Managing delivery partner performance</a:t>
            </a:r>
          </a:p>
          <a:p>
            <a:pPr marL="0" indent="0">
              <a:buNone/>
            </a:pPr>
            <a:endParaRPr sz="1800" b="1" dirty="0"/>
          </a:p>
          <a:p>
            <a:pPr marL="0" indent="0">
              <a:buNone/>
            </a:pPr>
            <a:r>
              <a:rPr sz="1800" b="1" u="sng" dirty="0"/>
              <a:t>Solution: </a:t>
            </a:r>
            <a:r>
              <a:rPr sz="1800" b="1" dirty="0"/>
              <a:t>Designed and implemented a relational SQL database with queries </a:t>
            </a:r>
            <a:endParaRPr lang="en-US" sz="1800" b="1" dirty="0"/>
          </a:p>
          <a:p>
            <a:pPr marL="0" indent="0">
              <a:buNone/>
            </a:pPr>
            <a:r>
              <a:rPr lang="en-IN" sz="1800" b="1" dirty="0"/>
              <a:t>                  </a:t>
            </a:r>
            <a:r>
              <a:rPr sz="1800" b="1" dirty="0"/>
              <a:t>to extract meaningful insights.</a:t>
            </a:r>
          </a:p>
        </p:txBody>
      </p:sp>
    </p:spTree>
  </p:cSld>
  <p:clrMapOvr>
    <a:masterClrMapping/>
  </p:clrMapOvr>
  <p:transition spd="med">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solidFill>
                <a:latin typeface="Amasis MT Pro Black" panose="020F0502020204030204" pitchFamily="18" charset="0"/>
              </a:rPr>
              <a:t>Queries</a:t>
            </a:r>
            <a:endParaRPr dirty="0">
              <a:solidFill>
                <a:schemeClr val="bg1"/>
              </a:solidFill>
              <a:latin typeface="Amasis MT Pro Black" panose="020F0502020204030204" pitchFamily="18" charset="0"/>
            </a:endParaRPr>
          </a:p>
        </p:txBody>
      </p:sp>
      <p:sp>
        <p:nvSpPr>
          <p:cNvPr id="3" name="Content Placeholder 2"/>
          <p:cNvSpPr>
            <a:spLocks noGrp="1"/>
          </p:cNvSpPr>
          <p:nvPr>
            <p:ph idx="1"/>
          </p:nvPr>
        </p:nvSpPr>
        <p:spPr>
          <a:xfrm>
            <a:off x="733246" y="1548443"/>
            <a:ext cx="8229600" cy="4525963"/>
          </a:xfrm>
        </p:spPr>
        <p:txBody>
          <a:bodyPr/>
          <a:lstStyle/>
          <a:p>
            <a:pPr marL="0" indent="0" algn="ctr">
              <a:spcBef>
                <a:spcPct val="0"/>
              </a:spcBef>
              <a:buNone/>
            </a:pPr>
            <a:r>
              <a:rPr lang="en-US" sz="2400" b="1" dirty="0">
                <a:latin typeface="+mj-lt"/>
                <a:ea typeface="+mj-ea"/>
                <a:cs typeface="+mj-cs"/>
              </a:rPr>
              <a:t>Q1:</a:t>
            </a:r>
            <a:r>
              <a:rPr lang="en-US" sz="2400" b="1" dirty="0"/>
              <a:t>We want to understand our customer base better — can we list all customers along with their city and country?</a:t>
            </a:r>
            <a:endParaRPr sz="2400" b="1" dirty="0">
              <a:latin typeface="+mj-lt"/>
              <a:ea typeface="+mj-ea"/>
              <a:cs typeface="+mj-cs"/>
            </a:endParaRPr>
          </a:p>
        </p:txBody>
      </p:sp>
      <p:pic>
        <p:nvPicPr>
          <p:cNvPr id="5" name="Picture 4">
            <a:extLst>
              <a:ext uri="{FF2B5EF4-FFF2-40B4-BE49-F238E27FC236}">
                <a16:creationId xmlns:a16="http://schemas.microsoft.com/office/drawing/2014/main" id="{B11B3242-3222-40EC-77BE-C00325A91E6B}"/>
              </a:ext>
            </a:extLst>
          </p:cNvPr>
          <p:cNvPicPr>
            <a:picLocks noChangeAspect="1"/>
          </p:cNvPicPr>
          <p:nvPr/>
        </p:nvPicPr>
        <p:blipFill>
          <a:blip r:embed="rId3"/>
          <a:stretch>
            <a:fillRect/>
          </a:stretch>
        </p:blipFill>
        <p:spPr>
          <a:xfrm>
            <a:off x="6753200" y="2891006"/>
            <a:ext cx="3457600" cy="2962297"/>
          </a:xfrm>
          <a:prstGeom prst="rect">
            <a:avLst/>
          </a:prstGeom>
        </p:spPr>
      </p:pic>
      <p:pic>
        <p:nvPicPr>
          <p:cNvPr id="7" name="Picture 6">
            <a:extLst>
              <a:ext uri="{FF2B5EF4-FFF2-40B4-BE49-F238E27FC236}">
                <a16:creationId xmlns:a16="http://schemas.microsoft.com/office/drawing/2014/main" id="{D3D6A714-E8C8-283D-F266-EFB287C0D53E}"/>
              </a:ext>
            </a:extLst>
          </p:cNvPr>
          <p:cNvPicPr>
            <a:picLocks noChangeAspect="1"/>
          </p:cNvPicPr>
          <p:nvPr/>
        </p:nvPicPr>
        <p:blipFill>
          <a:blip r:embed="rId4"/>
          <a:stretch>
            <a:fillRect/>
          </a:stretch>
        </p:blipFill>
        <p:spPr>
          <a:xfrm>
            <a:off x="1939835" y="4065462"/>
            <a:ext cx="4248181" cy="466728"/>
          </a:xfrm>
          <a:prstGeom prst="rect">
            <a:avLst/>
          </a:prstGeom>
        </p:spPr>
      </p:pic>
      <p:sp>
        <p:nvSpPr>
          <p:cNvPr id="8" name="TextBox 7">
            <a:extLst>
              <a:ext uri="{FF2B5EF4-FFF2-40B4-BE49-F238E27FC236}">
                <a16:creationId xmlns:a16="http://schemas.microsoft.com/office/drawing/2014/main" id="{9B4EF660-AE04-990A-C934-CBCDBB37E7DD}"/>
              </a:ext>
            </a:extLst>
          </p:cNvPr>
          <p:cNvSpPr txBox="1"/>
          <p:nvPr/>
        </p:nvSpPr>
        <p:spPr>
          <a:xfrm>
            <a:off x="1755805" y="3626757"/>
            <a:ext cx="838115" cy="369332"/>
          </a:xfrm>
          <a:prstGeom prst="rect">
            <a:avLst/>
          </a:prstGeom>
          <a:noFill/>
        </p:spPr>
        <p:txBody>
          <a:bodyPr wrap="none" rtlCol="0">
            <a:spAutoFit/>
          </a:bodyPr>
          <a:lstStyle/>
          <a:p>
            <a:r>
              <a:rPr lang="en-US" b="1" dirty="0">
                <a:solidFill>
                  <a:schemeClr val="bg1">
                    <a:lumMod val="85000"/>
                  </a:schemeClr>
                </a:solidFill>
              </a:rPr>
              <a:t>Query:</a:t>
            </a:r>
            <a:endParaRPr lang="en-IN" b="1" dirty="0">
              <a:solidFill>
                <a:schemeClr val="bg1">
                  <a:lumMod val="85000"/>
                </a:schemeClr>
              </a:solidFill>
            </a:endParaRPr>
          </a:p>
        </p:txBody>
      </p:sp>
      <p:sp>
        <p:nvSpPr>
          <p:cNvPr id="9" name="TextBox 8">
            <a:extLst>
              <a:ext uri="{FF2B5EF4-FFF2-40B4-BE49-F238E27FC236}">
                <a16:creationId xmlns:a16="http://schemas.microsoft.com/office/drawing/2014/main" id="{335FFC4D-2A54-0C40-F6DB-3CF369DB5F2C}"/>
              </a:ext>
            </a:extLst>
          </p:cNvPr>
          <p:cNvSpPr txBox="1"/>
          <p:nvPr/>
        </p:nvSpPr>
        <p:spPr>
          <a:xfrm>
            <a:off x="6472688" y="2289068"/>
            <a:ext cx="934871" cy="369332"/>
          </a:xfrm>
          <a:prstGeom prst="rect">
            <a:avLst/>
          </a:prstGeom>
          <a:noFill/>
        </p:spPr>
        <p:txBody>
          <a:bodyPr wrap="none" rtlCol="0">
            <a:spAutoFit/>
          </a:bodyPr>
          <a:lstStyle/>
          <a:p>
            <a:r>
              <a:rPr lang="en-US" b="1" dirty="0">
                <a:solidFill>
                  <a:schemeClr val="bg1">
                    <a:lumMod val="85000"/>
                  </a:schemeClr>
                </a:solidFill>
              </a:rPr>
              <a:t>Output:</a:t>
            </a:r>
            <a:endParaRPr lang="en-IN" b="1" dirty="0">
              <a:solidFill>
                <a:schemeClr val="bg1">
                  <a:lumMod val="85000"/>
                </a:schemeClr>
              </a:solidFill>
            </a:endParaRPr>
          </a:p>
        </p:txBody>
      </p:sp>
    </p:spTree>
  </p:cSld>
  <p:clrMapOvr>
    <a:masterClrMapping/>
  </p:clrMapOvr>
  <p:transition spd="med">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256</TotalTime>
  <Words>999</Words>
  <Application>Microsoft Office PowerPoint</Application>
  <PresentationFormat>Widescreen</PresentationFormat>
  <Paragraphs>147</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Amasis MT Pro Black</vt:lpstr>
      <vt:lpstr>Arial</vt:lpstr>
      <vt:lpstr>Calibri</vt:lpstr>
      <vt:lpstr>Office Theme</vt:lpstr>
      <vt:lpstr>SQL Project On Food Delivery Data Analysis</vt:lpstr>
      <vt:lpstr>Introduction</vt:lpstr>
      <vt:lpstr>PowerPoint Presentation</vt:lpstr>
      <vt:lpstr>PowerPoint Presentation</vt:lpstr>
      <vt:lpstr>ER Diagram:</vt:lpstr>
      <vt:lpstr>ER Diagram Discription</vt:lpstr>
      <vt:lpstr>Importing Data :</vt:lpstr>
      <vt:lpstr>Problem Statement</vt:lpstr>
      <vt:lpstr>Queries</vt:lpstr>
      <vt:lpstr>Q2:If we want to promote only the best-performing restaurants, which are the top 5 restaurants based on customer ratings?</vt:lpstr>
      <vt:lpstr>Q4: Which restaurant is contributing the most revenue to our platform, so we can strengthen our partnership with them?</vt:lpstr>
      <vt:lpstr>Q6: Who is our busiest delivery partner in terms of completed deliveries?</vt:lpstr>
      <vt:lpstr>Q8: On which days did we record the highest sales, and what are the top 5 revenue days?</vt:lpstr>
      <vt:lpstr>Q10: Which city has the largest number of customers using our service?</vt:lpstr>
      <vt:lpstr>Q12: Who are the top 5 customers who ordered the most food items overall?</vt:lpstr>
      <vt:lpstr>Q14: Which food category (like pizza, desserts, etc.) is ordered the most by our customers?</vt:lpstr>
      <vt:lpstr>Q16: Who are our top 3 customers by spending, if we rank all customers based on total money spent?</vt:lpstr>
      <vt:lpstr>Q17: How have our sales trended month by month — are there any patterns or seasonal spikes?</vt:lpstr>
      <vt:lpstr>Q18: What is the most popular food category in each city, so we can customize offers regionally?</vt:lpstr>
      <vt:lpstr>Q19: What is the Customer Lifetime Value (CLV) for each customer — how much do they spend overall, and on average per order?</vt:lpstr>
      <vt:lpstr>Q20: Within each cuisine type, which are the top 3 restaurants contributing the most revenue?</vt:lpstr>
      <vt:lpstr>Project Insights</vt:lpstr>
      <vt:lpstr>Recommendations:</vt:lpstr>
      <vt:lpstr>Conclusion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Mira</dc:creator>
  <cp:keywords/>
  <dc:description>generated using python-pptx</dc:description>
  <cp:lastModifiedBy>yalamanchilli ravindranadh</cp:lastModifiedBy>
  <cp:revision>11</cp:revision>
  <dcterms:created xsi:type="dcterms:W3CDTF">2013-01-27T09:14:16Z</dcterms:created>
  <dcterms:modified xsi:type="dcterms:W3CDTF">2025-09-20T17:29:29Z</dcterms:modified>
  <cp:category/>
</cp:coreProperties>
</file>